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48" r:id="rId1"/>
    <p:sldMasterId id="2147483649" r:id="rId2"/>
  </p:sldMasterIdLst>
  <p:notesMasterIdLst>
    <p:notesMasterId r:id="rId72"/>
  </p:notesMasterIdLst>
  <p:handoutMasterIdLst>
    <p:handoutMasterId r:id="rId73"/>
  </p:handoutMasterIdLst>
  <p:sldIdLst>
    <p:sldId id="256" r:id="rId3"/>
    <p:sldId id="257" r:id="rId4"/>
    <p:sldId id="258" r:id="rId5"/>
    <p:sldId id="259" r:id="rId6"/>
    <p:sldId id="261" r:id="rId7"/>
    <p:sldId id="262" r:id="rId8"/>
    <p:sldId id="340" r:id="rId9"/>
    <p:sldId id="263" r:id="rId10"/>
    <p:sldId id="264" r:id="rId11"/>
    <p:sldId id="265" r:id="rId12"/>
    <p:sldId id="266" r:id="rId13"/>
    <p:sldId id="268" r:id="rId14"/>
    <p:sldId id="324" r:id="rId15"/>
    <p:sldId id="269" r:id="rId16"/>
    <p:sldId id="341" r:id="rId17"/>
    <p:sldId id="270" r:id="rId18"/>
    <p:sldId id="272" r:id="rId19"/>
    <p:sldId id="273" r:id="rId20"/>
    <p:sldId id="326" r:id="rId21"/>
    <p:sldId id="275" r:id="rId22"/>
    <p:sldId id="327" r:id="rId23"/>
    <p:sldId id="281" r:id="rId24"/>
    <p:sldId id="282" r:id="rId25"/>
    <p:sldId id="325" r:id="rId26"/>
    <p:sldId id="283" r:id="rId27"/>
    <p:sldId id="284" r:id="rId28"/>
    <p:sldId id="285" r:id="rId29"/>
    <p:sldId id="286" r:id="rId30"/>
    <p:sldId id="287" r:id="rId31"/>
    <p:sldId id="288" r:id="rId32"/>
    <p:sldId id="289" r:id="rId33"/>
    <p:sldId id="290" r:id="rId34"/>
    <p:sldId id="291" r:id="rId35"/>
    <p:sldId id="328" r:id="rId36"/>
    <p:sldId id="294" r:id="rId37"/>
    <p:sldId id="329" r:id="rId38"/>
    <p:sldId id="295" r:id="rId39"/>
    <p:sldId id="296" r:id="rId40"/>
    <p:sldId id="297" r:id="rId41"/>
    <p:sldId id="298" r:id="rId42"/>
    <p:sldId id="299" r:id="rId43"/>
    <p:sldId id="300" r:id="rId44"/>
    <p:sldId id="301" r:id="rId45"/>
    <p:sldId id="302" r:id="rId46"/>
    <p:sldId id="305" r:id="rId47"/>
    <p:sldId id="306" r:id="rId48"/>
    <p:sldId id="307" r:id="rId49"/>
    <p:sldId id="308" r:id="rId50"/>
    <p:sldId id="330" r:id="rId51"/>
    <p:sldId id="310" r:id="rId52"/>
    <p:sldId id="311" r:id="rId53"/>
    <p:sldId id="312" r:id="rId54"/>
    <p:sldId id="313" r:id="rId55"/>
    <p:sldId id="315" r:id="rId56"/>
    <p:sldId id="316" r:id="rId57"/>
    <p:sldId id="331" r:id="rId58"/>
    <p:sldId id="339" r:id="rId59"/>
    <p:sldId id="317" r:id="rId60"/>
    <p:sldId id="332" r:id="rId61"/>
    <p:sldId id="318" r:id="rId62"/>
    <p:sldId id="333" r:id="rId63"/>
    <p:sldId id="334" r:id="rId64"/>
    <p:sldId id="319" r:id="rId65"/>
    <p:sldId id="335" r:id="rId66"/>
    <p:sldId id="320" r:id="rId67"/>
    <p:sldId id="321" r:id="rId68"/>
    <p:sldId id="322" r:id="rId69"/>
    <p:sldId id="337" r:id="rId70"/>
    <p:sldId id="323" r:id="rId71"/>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78" autoAdjust="0"/>
    <p:restoredTop sz="94605" autoAdjust="0"/>
  </p:normalViewPr>
  <p:slideViewPr>
    <p:cSldViewPr>
      <p:cViewPr varScale="1">
        <p:scale>
          <a:sx n="71" d="100"/>
          <a:sy n="71" d="100"/>
        </p:scale>
        <p:origin x="-1308"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84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203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dirty="0"/>
            </a:lvl1pPr>
          </a:lstStyle>
          <a:p>
            <a:pPr>
              <a:defRPr/>
            </a:pPr>
            <a:endParaRPr lang="en-US" dirty="0"/>
          </a:p>
        </p:txBody>
      </p:sp>
      <p:sp>
        <p:nvSpPr>
          <p:cNvPr id="172035"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fld id="{97C18E63-A352-405A-9C5F-236E003612E7}" type="datetimeFigureOut">
              <a:rPr lang="en-US"/>
              <a:pPr>
                <a:defRPr/>
              </a:pPr>
              <a:t>3/21/2020</a:t>
            </a:fld>
            <a:endParaRPr lang="en-US" dirty="0"/>
          </a:p>
        </p:txBody>
      </p:sp>
      <p:sp>
        <p:nvSpPr>
          <p:cNvPr id="172036"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dirty="0"/>
            </a:lvl1pPr>
          </a:lstStyle>
          <a:p>
            <a:pPr>
              <a:defRPr/>
            </a:pPr>
            <a:endParaRPr lang="en-US" dirty="0"/>
          </a:p>
        </p:txBody>
      </p:sp>
      <p:sp>
        <p:nvSpPr>
          <p:cNvPr id="172037"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40964A19-4E62-422B-8079-787CC59E6D7E}" type="slidenum">
              <a:rPr lang="en-US"/>
              <a:pPr>
                <a:defRPr/>
              </a:pPr>
              <a:t>‹#›</a:t>
            </a:fld>
            <a:endParaRPr lang="en-US" dirty="0"/>
          </a:p>
        </p:txBody>
      </p:sp>
    </p:spTree>
    <p:extLst>
      <p:ext uri="{BB962C8B-B14F-4D97-AF65-F5344CB8AC3E}">
        <p14:creationId xmlns:p14="http://schemas.microsoft.com/office/powerpoint/2010/main" val="185696524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tif>
</file>

<file path=ppt/media/image4.tif>
</file>

<file path=ppt/media/image5.tif>
</file>

<file path=ppt/media/image6.t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dirty="0"/>
            </a:lvl1pPr>
          </a:lstStyle>
          <a:p>
            <a:pPr>
              <a:defRPr/>
            </a:pPr>
            <a:endParaRPr lang="en-US" dirty="0"/>
          </a:p>
        </p:txBody>
      </p:sp>
      <p:sp>
        <p:nvSpPr>
          <p:cNvPr id="6147"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dirty="0"/>
            </a:lvl1pPr>
          </a:lstStyle>
          <a:p>
            <a:pPr>
              <a:defRPr/>
            </a:pPr>
            <a:endParaRPr lang="en-US" dirty="0"/>
          </a:p>
        </p:txBody>
      </p:sp>
      <p:sp>
        <p:nvSpPr>
          <p:cNvPr id="737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150"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dirty="0"/>
            </a:lvl1pPr>
          </a:lstStyle>
          <a:p>
            <a:pPr>
              <a:defRPr/>
            </a:pPr>
            <a:endParaRPr lang="en-US" dirty="0"/>
          </a:p>
        </p:txBody>
      </p:sp>
      <p:sp>
        <p:nvSpPr>
          <p:cNvPr id="6151"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CADF4DC5-2669-431A-8A4C-40E244E0D2D3}" type="slidenum">
              <a:rPr lang="en-US"/>
              <a:pPr>
                <a:defRPr/>
              </a:pPr>
              <a:t>‹#›</a:t>
            </a:fld>
            <a:endParaRPr lang="en-US" dirty="0"/>
          </a:p>
        </p:txBody>
      </p:sp>
    </p:spTree>
    <p:extLst>
      <p:ext uri="{BB962C8B-B14F-4D97-AF65-F5344CB8AC3E}">
        <p14:creationId xmlns:p14="http://schemas.microsoft.com/office/powerpoint/2010/main" val="3742324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8028915-05D1-40B9-9928-17D815DE1937}" type="slidenum">
              <a:rPr lang="en-US" smtClean="0"/>
              <a:pPr/>
              <a:t>1</a:t>
            </a:fld>
            <a:endParaRPr lang="en-US" dirty="0" smtClean="0"/>
          </a:p>
        </p:txBody>
      </p:sp>
      <p:sp>
        <p:nvSpPr>
          <p:cNvPr id="74755"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42FF699F-A6D7-4145-9F0E-82F5B2FA1B6E}" type="slidenum">
              <a:rPr lang="en-US" sz="1200"/>
              <a:pPr algn="r" eaLnBrk="1" hangingPunct="1"/>
              <a:t>1</a:t>
            </a:fld>
            <a:endParaRPr lang="en-US" sz="1200" dirty="0"/>
          </a:p>
        </p:txBody>
      </p:sp>
      <p:sp>
        <p:nvSpPr>
          <p:cNvPr id="74756"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FAEBD400-5836-401F-90C2-5F67279631CD}" type="slidenum">
              <a:rPr lang="en-US" sz="1200"/>
              <a:pPr algn="r" eaLnBrk="1" hangingPunct="1"/>
              <a:t>1</a:t>
            </a:fld>
            <a:endParaRPr lang="en-US" sz="1200" dirty="0"/>
          </a:p>
        </p:txBody>
      </p:sp>
      <p:sp>
        <p:nvSpPr>
          <p:cNvPr id="74757"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a:fld id="{397CAD06-AEC7-4644-8E5C-BEACB7168E01}" type="slidenum">
              <a:rPr lang="en-US" sz="1200"/>
              <a:pPr algn="r"/>
              <a:t>1</a:t>
            </a:fld>
            <a:endParaRPr lang="en-US" sz="1200" dirty="0"/>
          </a:p>
        </p:txBody>
      </p:sp>
      <p:sp>
        <p:nvSpPr>
          <p:cNvPr id="74758" name="Rectangle 2"/>
          <p:cNvSpPr>
            <a:spLocks noGrp="1" noRot="1" noChangeAspect="1" noChangeArrowheads="1" noTextEdit="1"/>
          </p:cNvSpPr>
          <p:nvPr>
            <p:ph type="sldImg"/>
          </p:nvPr>
        </p:nvSpPr>
        <p:spPr>
          <a:ln/>
        </p:spPr>
      </p:sp>
      <p:sp>
        <p:nvSpPr>
          <p:cNvPr id="747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EC"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10</a:t>
            </a:fld>
            <a:endParaRPr lang="en-US" dirty="0"/>
          </a:p>
        </p:txBody>
      </p:sp>
    </p:spTree>
    <p:extLst>
      <p:ext uri="{BB962C8B-B14F-4D97-AF65-F5344CB8AC3E}">
        <p14:creationId xmlns:p14="http://schemas.microsoft.com/office/powerpoint/2010/main" val="2112931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11</a:t>
            </a:fld>
            <a:endParaRPr lang="en-US" dirty="0"/>
          </a:p>
        </p:txBody>
      </p:sp>
    </p:spTree>
    <p:extLst>
      <p:ext uri="{BB962C8B-B14F-4D97-AF65-F5344CB8AC3E}">
        <p14:creationId xmlns:p14="http://schemas.microsoft.com/office/powerpoint/2010/main" val="1494832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12</a:t>
            </a:fld>
            <a:endParaRPr lang="en-US" dirty="0"/>
          </a:p>
        </p:txBody>
      </p:sp>
    </p:spTree>
    <p:extLst>
      <p:ext uri="{BB962C8B-B14F-4D97-AF65-F5344CB8AC3E}">
        <p14:creationId xmlns:p14="http://schemas.microsoft.com/office/powerpoint/2010/main" val="2529591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13</a:t>
            </a:fld>
            <a:endParaRPr lang="en-US" dirty="0"/>
          </a:p>
        </p:txBody>
      </p:sp>
    </p:spTree>
    <p:extLst>
      <p:ext uri="{BB962C8B-B14F-4D97-AF65-F5344CB8AC3E}">
        <p14:creationId xmlns:p14="http://schemas.microsoft.com/office/powerpoint/2010/main" val="10593226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14</a:t>
            </a:fld>
            <a:endParaRPr lang="en-US" dirty="0"/>
          </a:p>
        </p:txBody>
      </p:sp>
    </p:spTree>
    <p:extLst>
      <p:ext uri="{BB962C8B-B14F-4D97-AF65-F5344CB8AC3E}">
        <p14:creationId xmlns:p14="http://schemas.microsoft.com/office/powerpoint/2010/main" val="2677716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15</a:t>
            </a:fld>
            <a:endParaRPr lang="en-US" dirty="0"/>
          </a:p>
        </p:txBody>
      </p:sp>
    </p:spTree>
    <p:extLst>
      <p:ext uri="{BB962C8B-B14F-4D97-AF65-F5344CB8AC3E}">
        <p14:creationId xmlns:p14="http://schemas.microsoft.com/office/powerpoint/2010/main" val="2704523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16</a:t>
            </a:fld>
            <a:endParaRPr lang="en-US" dirty="0"/>
          </a:p>
        </p:txBody>
      </p:sp>
    </p:spTree>
    <p:extLst>
      <p:ext uri="{BB962C8B-B14F-4D97-AF65-F5344CB8AC3E}">
        <p14:creationId xmlns:p14="http://schemas.microsoft.com/office/powerpoint/2010/main" val="5713970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17</a:t>
            </a:fld>
            <a:endParaRPr lang="en-US" dirty="0"/>
          </a:p>
        </p:txBody>
      </p:sp>
    </p:spTree>
    <p:extLst>
      <p:ext uri="{BB962C8B-B14F-4D97-AF65-F5344CB8AC3E}">
        <p14:creationId xmlns:p14="http://schemas.microsoft.com/office/powerpoint/2010/main" val="39713401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18</a:t>
            </a:fld>
            <a:endParaRPr lang="en-US" dirty="0"/>
          </a:p>
        </p:txBody>
      </p:sp>
    </p:spTree>
    <p:extLst>
      <p:ext uri="{BB962C8B-B14F-4D97-AF65-F5344CB8AC3E}">
        <p14:creationId xmlns:p14="http://schemas.microsoft.com/office/powerpoint/2010/main" val="15601570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19</a:t>
            </a:fld>
            <a:endParaRPr lang="en-US" dirty="0"/>
          </a:p>
        </p:txBody>
      </p:sp>
    </p:spTree>
    <p:extLst>
      <p:ext uri="{BB962C8B-B14F-4D97-AF65-F5344CB8AC3E}">
        <p14:creationId xmlns:p14="http://schemas.microsoft.com/office/powerpoint/2010/main" val="3809297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D643A90-FCA3-41AB-A84A-226ADD0D736E}" type="slidenum">
              <a:rPr lang="en-US" smtClean="0"/>
              <a:pPr/>
              <a:t>2</a:t>
            </a:fld>
            <a:endParaRPr lang="en-US" dirty="0" smtClean="0"/>
          </a:p>
        </p:txBody>
      </p:sp>
      <p:sp>
        <p:nvSpPr>
          <p:cNvPr id="75779"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61E323B9-7E62-4EC8-8CCA-813C62435926}" type="slidenum">
              <a:rPr lang="en-US" sz="1200"/>
              <a:pPr algn="r" eaLnBrk="1" hangingPunct="1"/>
              <a:t>2</a:t>
            </a:fld>
            <a:endParaRPr lang="en-US" sz="1200" dirty="0"/>
          </a:p>
        </p:txBody>
      </p:sp>
      <p:sp>
        <p:nvSpPr>
          <p:cNvPr id="75780" name="Rectangle 7"/>
          <p:cNvSpPr txBox="1">
            <a:spLocks noGrp="1" noChangeArrowheads="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A20C165E-7319-4C6D-BDAC-DA95D8509B74}" type="slidenum">
              <a:rPr lang="en-US" sz="1200"/>
              <a:pPr algn="r" eaLnBrk="1" hangingPunct="1"/>
              <a:t>2</a:t>
            </a:fld>
            <a:endParaRPr lang="en-US" sz="1200" dirty="0"/>
          </a:p>
        </p:txBody>
      </p:sp>
      <p:sp>
        <p:nvSpPr>
          <p:cNvPr id="75781" name="Rectangle 2"/>
          <p:cNvSpPr>
            <a:spLocks noGrp="1" noRot="1" noChangeAspect="1" noChangeArrowheads="1" noTextEdit="1"/>
          </p:cNvSpPr>
          <p:nvPr>
            <p:ph type="sldImg"/>
          </p:nvPr>
        </p:nvSpPr>
        <p:spPr>
          <a:ln/>
        </p:spPr>
      </p:sp>
      <p:sp>
        <p:nvSpPr>
          <p:cNvPr id="7578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CA" dirty="0"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20</a:t>
            </a:fld>
            <a:endParaRPr lang="en-US" dirty="0"/>
          </a:p>
        </p:txBody>
      </p:sp>
    </p:spTree>
    <p:extLst>
      <p:ext uri="{BB962C8B-B14F-4D97-AF65-F5344CB8AC3E}">
        <p14:creationId xmlns:p14="http://schemas.microsoft.com/office/powerpoint/2010/main" val="2844406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21</a:t>
            </a:fld>
            <a:endParaRPr lang="en-US" dirty="0"/>
          </a:p>
        </p:txBody>
      </p:sp>
    </p:spTree>
    <p:extLst>
      <p:ext uri="{BB962C8B-B14F-4D97-AF65-F5344CB8AC3E}">
        <p14:creationId xmlns:p14="http://schemas.microsoft.com/office/powerpoint/2010/main" val="2745937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22</a:t>
            </a:fld>
            <a:endParaRPr lang="en-US" dirty="0"/>
          </a:p>
        </p:txBody>
      </p:sp>
    </p:spTree>
    <p:extLst>
      <p:ext uri="{BB962C8B-B14F-4D97-AF65-F5344CB8AC3E}">
        <p14:creationId xmlns:p14="http://schemas.microsoft.com/office/powerpoint/2010/main" val="36087765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23</a:t>
            </a:fld>
            <a:endParaRPr lang="en-US" dirty="0"/>
          </a:p>
        </p:txBody>
      </p:sp>
    </p:spTree>
    <p:extLst>
      <p:ext uri="{BB962C8B-B14F-4D97-AF65-F5344CB8AC3E}">
        <p14:creationId xmlns:p14="http://schemas.microsoft.com/office/powerpoint/2010/main" val="19142625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24</a:t>
            </a:fld>
            <a:endParaRPr lang="en-US" dirty="0"/>
          </a:p>
        </p:txBody>
      </p:sp>
    </p:spTree>
    <p:extLst>
      <p:ext uri="{BB962C8B-B14F-4D97-AF65-F5344CB8AC3E}">
        <p14:creationId xmlns:p14="http://schemas.microsoft.com/office/powerpoint/2010/main" val="5567354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25</a:t>
            </a:fld>
            <a:endParaRPr lang="en-US" dirty="0"/>
          </a:p>
        </p:txBody>
      </p:sp>
    </p:spTree>
    <p:extLst>
      <p:ext uri="{BB962C8B-B14F-4D97-AF65-F5344CB8AC3E}">
        <p14:creationId xmlns:p14="http://schemas.microsoft.com/office/powerpoint/2010/main" val="32947958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26</a:t>
            </a:fld>
            <a:endParaRPr lang="en-US" dirty="0"/>
          </a:p>
        </p:txBody>
      </p:sp>
    </p:spTree>
    <p:extLst>
      <p:ext uri="{BB962C8B-B14F-4D97-AF65-F5344CB8AC3E}">
        <p14:creationId xmlns:p14="http://schemas.microsoft.com/office/powerpoint/2010/main" val="34765429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27</a:t>
            </a:fld>
            <a:endParaRPr lang="en-US" dirty="0"/>
          </a:p>
        </p:txBody>
      </p:sp>
    </p:spTree>
    <p:extLst>
      <p:ext uri="{BB962C8B-B14F-4D97-AF65-F5344CB8AC3E}">
        <p14:creationId xmlns:p14="http://schemas.microsoft.com/office/powerpoint/2010/main" val="24078244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28</a:t>
            </a:fld>
            <a:endParaRPr lang="en-US" dirty="0"/>
          </a:p>
        </p:txBody>
      </p:sp>
    </p:spTree>
    <p:extLst>
      <p:ext uri="{BB962C8B-B14F-4D97-AF65-F5344CB8AC3E}">
        <p14:creationId xmlns:p14="http://schemas.microsoft.com/office/powerpoint/2010/main" val="7541239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29</a:t>
            </a:fld>
            <a:endParaRPr lang="en-US" dirty="0"/>
          </a:p>
        </p:txBody>
      </p:sp>
    </p:spTree>
    <p:extLst>
      <p:ext uri="{BB962C8B-B14F-4D97-AF65-F5344CB8AC3E}">
        <p14:creationId xmlns:p14="http://schemas.microsoft.com/office/powerpoint/2010/main" val="3463628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a:t>
            </a:fld>
            <a:endParaRPr lang="en-US" dirty="0"/>
          </a:p>
        </p:txBody>
      </p:sp>
    </p:spTree>
    <p:extLst>
      <p:ext uri="{BB962C8B-B14F-4D97-AF65-F5344CB8AC3E}">
        <p14:creationId xmlns:p14="http://schemas.microsoft.com/office/powerpoint/2010/main" val="26910096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30</a:t>
            </a:fld>
            <a:endParaRPr lang="en-US" dirty="0"/>
          </a:p>
        </p:txBody>
      </p:sp>
    </p:spTree>
    <p:extLst>
      <p:ext uri="{BB962C8B-B14F-4D97-AF65-F5344CB8AC3E}">
        <p14:creationId xmlns:p14="http://schemas.microsoft.com/office/powerpoint/2010/main" val="5575641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31</a:t>
            </a:fld>
            <a:endParaRPr lang="en-US" dirty="0"/>
          </a:p>
        </p:txBody>
      </p:sp>
    </p:spTree>
    <p:extLst>
      <p:ext uri="{BB962C8B-B14F-4D97-AF65-F5344CB8AC3E}">
        <p14:creationId xmlns:p14="http://schemas.microsoft.com/office/powerpoint/2010/main" val="33249428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32</a:t>
            </a:fld>
            <a:endParaRPr lang="en-US" dirty="0"/>
          </a:p>
        </p:txBody>
      </p:sp>
    </p:spTree>
    <p:extLst>
      <p:ext uri="{BB962C8B-B14F-4D97-AF65-F5344CB8AC3E}">
        <p14:creationId xmlns:p14="http://schemas.microsoft.com/office/powerpoint/2010/main" val="142398764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33</a:t>
            </a:fld>
            <a:endParaRPr lang="en-US" dirty="0"/>
          </a:p>
        </p:txBody>
      </p:sp>
    </p:spTree>
    <p:extLst>
      <p:ext uri="{BB962C8B-B14F-4D97-AF65-F5344CB8AC3E}">
        <p14:creationId xmlns:p14="http://schemas.microsoft.com/office/powerpoint/2010/main" val="29028938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34</a:t>
            </a:fld>
            <a:endParaRPr lang="en-US" dirty="0"/>
          </a:p>
        </p:txBody>
      </p:sp>
    </p:spTree>
    <p:extLst>
      <p:ext uri="{BB962C8B-B14F-4D97-AF65-F5344CB8AC3E}">
        <p14:creationId xmlns:p14="http://schemas.microsoft.com/office/powerpoint/2010/main" val="40350486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35</a:t>
            </a:fld>
            <a:endParaRPr lang="en-US" dirty="0"/>
          </a:p>
        </p:txBody>
      </p:sp>
    </p:spTree>
    <p:extLst>
      <p:ext uri="{BB962C8B-B14F-4D97-AF65-F5344CB8AC3E}">
        <p14:creationId xmlns:p14="http://schemas.microsoft.com/office/powerpoint/2010/main" val="238206895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36</a:t>
            </a:fld>
            <a:endParaRPr lang="en-US" dirty="0"/>
          </a:p>
        </p:txBody>
      </p:sp>
    </p:spTree>
    <p:extLst>
      <p:ext uri="{BB962C8B-B14F-4D97-AF65-F5344CB8AC3E}">
        <p14:creationId xmlns:p14="http://schemas.microsoft.com/office/powerpoint/2010/main" val="6576924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37</a:t>
            </a:fld>
            <a:endParaRPr lang="en-US" dirty="0"/>
          </a:p>
        </p:txBody>
      </p:sp>
    </p:spTree>
    <p:extLst>
      <p:ext uri="{BB962C8B-B14F-4D97-AF65-F5344CB8AC3E}">
        <p14:creationId xmlns:p14="http://schemas.microsoft.com/office/powerpoint/2010/main" val="33540311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38</a:t>
            </a:fld>
            <a:endParaRPr lang="en-US" dirty="0"/>
          </a:p>
        </p:txBody>
      </p:sp>
    </p:spTree>
    <p:extLst>
      <p:ext uri="{BB962C8B-B14F-4D97-AF65-F5344CB8AC3E}">
        <p14:creationId xmlns:p14="http://schemas.microsoft.com/office/powerpoint/2010/main" val="9021369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39</a:t>
            </a:fld>
            <a:endParaRPr lang="en-US" dirty="0"/>
          </a:p>
        </p:txBody>
      </p:sp>
    </p:spTree>
    <p:extLst>
      <p:ext uri="{BB962C8B-B14F-4D97-AF65-F5344CB8AC3E}">
        <p14:creationId xmlns:p14="http://schemas.microsoft.com/office/powerpoint/2010/main" val="3575289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a:t>
            </a:fld>
            <a:endParaRPr lang="en-US" dirty="0"/>
          </a:p>
        </p:txBody>
      </p:sp>
    </p:spTree>
    <p:extLst>
      <p:ext uri="{BB962C8B-B14F-4D97-AF65-F5344CB8AC3E}">
        <p14:creationId xmlns:p14="http://schemas.microsoft.com/office/powerpoint/2010/main" val="22312847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40</a:t>
            </a:fld>
            <a:endParaRPr lang="en-US" dirty="0"/>
          </a:p>
        </p:txBody>
      </p:sp>
    </p:spTree>
    <p:extLst>
      <p:ext uri="{BB962C8B-B14F-4D97-AF65-F5344CB8AC3E}">
        <p14:creationId xmlns:p14="http://schemas.microsoft.com/office/powerpoint/2010/main" val="32284279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41</a:t>
            </a:fld>
            <a:endParaRPr lang="en-US" dirty="0"/>
          </a:p>
        </p:txBody>
      </p:sp>
    </p:spTree>
    <p:extLst>
      <p:ext uri="{BB962C8B-B14F-4D97-AF65-F5344CB8AC3E}">
        <p14:creationId xmlns:p14="http://schemas.microsoft.com/office/powerpoint/2010/main" val="35043793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42</a:t>
            </a:fld>
            <a:endParaRPr lang="en-US" dirty="0"/>
          </a:p>
        </p:txBody>
      </p:sp>
    </p:spTree>
    <p:extLst>
      <p:ext uri="{BB962C8B-B14F-4D97-AF65-F5344CB8AC3E}">
        <p14:creationId xmlns:p14="http://schemas.microsoft.com/office/powerpoint/2010/main" val="41743827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43</a:t>
            </a:fld>
            <a:endParaRPr lang="en-US" dirty="0"/>
          </a:p>
        </p:txBody>
      </p:sp>
    </p:spTree>
    <p:extLst>
      <p:ext uri="{BB962C8B-B14F-4D97-AF65-F5344CB8AC3E}">
        <p14:creationId xmlns:p14="http://schemas.microsoft.com/office/powerpoint/2010/main" val="277418449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44</a:t>
            </a:fld>
            <a:endParaRPr lang="en-US" dirty="0"/>
          </a:p>
        </p:txBody>
      </p:sp>
    </p:spTree>
    <p:extLst>
      <p:ext uri="{BB962C8B-B14F-4D97-AF65-F5344CB8AC3E}">
        <p14:creationId xmlns:p14="http://schemas.microsoft.com/office/powerpoint/2010/main" val="24282362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45</a:t>
            </a:fld>
            <a:endParaRPr lang="en-US" dirty="0"/>
          </a:p>
        </p:txBody>
      </p:sp>
    </p:spTree>
    <p:extLst>
      <p:ext uri="{BB962C8B-B14F-4D97-AF65-F5344CB8AC3E}">
        <p14:creationId xmlns:p14="http://schemas.microsoft.com/office/powerpoint/2010/main" val="13652758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46</a:t>
            </a:fld>
            <a:endParaRPr lang="en-US" dirty="0"/>
          </a:p>
        </p:txBody>
      </p:sp>
    </p:spTree>
    <p:extLst>
      <p:ext uri="{BB962C8B-B14F-4D97-AF65-F5344CB8AC3E}">
        <p14:creationId xmlns:p14="http://schemas.microsoft.com/office/powerpoint/2010/main" val="4569741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47</a:t>
            </a:fld>
            <a:endParaRPr lang="en-US" dirty="0"/>
          </a:p>
        </p:txBody>
      </p:sp>
    </p:spTree>
    <p:extLst>
      <p:ext uri="{BB962C8B-B14F-4D97-AF65-F5344CB8AC3E}">
        <p14:creationId xmlns:p14="http://schemas.microsoft.com/office/powerpoint/2010/main" val="35223990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48</a:t>
            </a:fld>
            <a:endParaRPr lang="en-US" dirty="0"/>
          </a:p>
        </p:txBody>
      </p:sp>
    </p:spTree>
    <p:extLst>
      <p:ext uri="{BB962C8B-B14F-4D97-AF65-F5344CB8AC3E}">
        <p14:creationId xmlns:p14="http://schemas.microsoft.com/office/powerpoint/2010/main" val="160534209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49</a:t>
            </a:fld>
            <a:endParaRPr lang="en-US" dirty="0"/>
          </a:p>
        </p:txBody>
      </p:sp>
    </p:spTree>
    <p:extLst>
      <p:ext uri="{BB962C8B-B14F-4D97-AF65-F5344CB8AC3E}">
        <p14:creationId xmlns:p14="http://schemas.microsoft.com/office/powerpoint/2010/main" val="1370363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a:t>
            </a:fld>
            <a:endParaRPr lang="en-US" dirty="0"/>
          </a:p>
        </p:txBody>
      </p:sp>
    </p:spTree>
    <p:extLst>
      <p:ext uri="{BB962C8B-B14F-4D97-AF65-F5344CB8AC3E}">
        <p14:creationId xmlns:p14="http://schemas.microsoft.com/office/powerpoint/2010/main" val="16970859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50</a:t>
            </a:fld>
            <a:endParaRPr lang="en-US" dirty="0"/>
          </a:p>
        </p:txBody>
      </p:sp>
    </p:spTree>
    <p:extLst>
      <p:ext uri="{BB962C8B-B14F-4D97-AF65-F5344CB8AC3E}">
        <p14:creationId xmlns:p14="http://schemas.microsoft.com/office/powerpoint/2010/main" val="13305105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51</a:t>
            </a:fld>
            <a:endParaRPr lang="en-US" dirty="0"/>
          </a:p>
        </p:txBody>
      </p:sp>
    </p:spTree>
    <p:extLst>
      <p:ext uri="{BB962C8B-B14F-4D97-AF65-F5344CB8AC3E}">
        <p14:creationId xmlns:p14="http://schemas.microsoft.com/office/powerpoint/2010/main" val="298000634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52</a:t>
            </a:fld>
            <a:endParaRPr lang="en-US" dirty="0"/>
          </a:p>
        </p:txBody>
      </p:sp>
    </p:spTree>
    <p:extLst>
      <p:ext uri="{BB962C8B-B14F-4D97-AF65-F5344CB8AC3E}">
        <p14:creationId xmlns:p14="http://schemas.microsoft.com/office/powerpoint/2010/main" val="85469269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53</a:t>
            </a:fld>
            <a:endParaRPr lang="en-US" dirty="0"/>
          </a:p>
        </p:txBody>
      </p:sp>
    </p:spTree>
    <p:extLst>
      <p:ext uri="{BB962C8B-B14F-4D97-AF65-F5344CB8AC3E}">
        <p14:creationId xmlns:p14="http://schemas.microsoft.com/office/powerpoint/2010/main" val="411672399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54</a:t>
            </a:fld>
            <a:endParaRPr lang="en-US" dirty="0"/>
          </a:p>
        </p:txBody>
      </p:sp>
    </p:spTree>
    <p:extLst>
      <p:ext uri="{BB962C8B-B14F-4D97-AF65-F5344CB8AC3E}">
        <p14:creationId xmlns:p14="http://schemas.microsoft.com/office/powerpoint/2010/main" val="22881177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55</a:t>
            </a:fld>
            <a:endParaRPr lang="en-US" dirty="0"/>
          </a:p>
        </p:txBody>
      </p:sp>
    </p:spTree>
    <p:extLst>
      <p:ext uri="{BB962C8B-B14F-4D97-AF65-F5344CB8AC3E}">
        <p14:creationId xmlns:p14="http://schemas.microsoft.com/office/powerpoint/2010/main" val="25818429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56</a:t>
            </a:fld>
            <a:endParaRPr lang="en-US" dirty="0"/>
          </a:p>
        </p:txBody>
      </p:sp>
    </p:spTree>
    <p:extLst>
      <p:ext uri="{BB962C8B-B14F-4D97-AF65-F5344CB8AC3E}">
        <p14:creationId xmlns:p14="http://schemas.microsoft.com/office/powerpoint/2010/main" val="224782783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57</a:t>
            </a:fld>
            <a:endParaRPr lang="en-US" dirty="0"/>
          </a:p>
        </p:txBody>
      </p:sp>
    </p:spTree>
    <p:extLst>
      <p:ext uri="{BB962C8B-B14F-4D97-AF65-F5344CB8AC3E}">
        <p14:creationId xmlns:p14="http://schemas.microsoft.com/office/powerpoint/2010/main" val="115599764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58</a:t>
            </a:fld>
            <a:endParaRPr lang="en-US" dirty="0"/>
          </a:p>
        </p:txBody>
      </p:sp>
    </p:spTree>
    <p:extLst>
      <p:ext uri="{BB962C8B-B14F-4D97-AF65-F5344CB8AC3E}">
        <p14:creationId xmlns:p14="http://schemas.microsoft.com/office/powerpoint/2010/main" val="308786239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59</a:t>
            </a:fld>
            <a:endParaRPr lang="en-US" dirty="0"/>
          </a:p>
        </p:txBody>
      </p:sp>
    </p:spTree>
    <p:extLst>
      <p:ext uri="{BB962C8B-B14F-4D97-AF65-F5344CB8AC3E}">
        <p14:creationId xmlns:p14="http://schemas.microsoft.com/office/powerpoint/2010/main" val="33699261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a:t>
            </a:fld>
            <a:endParaRPr lang="en-US" dirty="0"/>
          </a:p>
        </p:txBody>
      </p:sp>
    </p:spTree>
    <p:extLst>
      <p:ext uri="{BB962C8B-B14F-4D97-AF65-F5344CB8AC3E}">
        <p14:creationId xmlns:p14="http://schemas.microsoft.com/office/powerpoint/2010/main" val="406715109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60</a:t>
            </a:fld>
            <a:endParaRPr lang="en-US" dirty="0"/>
          </a:p>
        </p:txBody>
      </p:sp>
    </p:spTree>
    <p:extLst>
      <p:ext uri="{BB962C8B-B14F-4D97-AF65-F5344CB8AC3E}">
        <p14:creationId xmlns:p14="http://schemas.microsoft.com/office/powerpoint/2010/main" val="156798780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61</a:t>
            </a:fld>
            <a:endParaRPr lang="en-US" dirty="0"/>
          </a:p>
        </p:txBody>
      </p:sp>
    </p:spTree>
    <p:extLst>
      <p:ext uri="{BB962C8B-B14F-4D97-AF65-F5344CB8AC3E}">
        <p14:creationId xmlns:p14="http://schemas.microsoft.com/office/powerpoint/2010/main" val="378493951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62</a:t>
            </a:fld>
            <a:endParaRPr lang="en-US" dirty="0"/>
          </a:p>
        </p:txBody>
      </p:sp>
    </p:spTree>
    <p:extLst>
      <p:ext uri="{BB962C8B-B14F-4D97-AF65-F5344CB8AC3E}">
        <p14:creationId xmlns:p14="http://schemas.microsoft.com/office/powerpoint/2010/main" val="384538517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63</a:t>
            </a:fld>
            <a:endParaRPr lang="en-US" dirty="0"/>
          </a:p>
        </p:txBody>
      </p:sp>
    </p:spTree>
    <p:extLst>
      <p:ext uri="{BB962C8B-B14F-4D97-AF65-F5344CB8AC3E}">
        <p14:creationId xmlns:p14="http://schemas.microsoft.com/office/powerpoint/2010/main" val="29550701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64</a:t>
            </a:fld>
            <a:endParaRPr lang="en-US" dirty="0"/>
          </a:p>
        </p:txBody>
      </p:sp>
    </p:spTree>
    <p:extLst>
      <p:ext uri="{BB962C8B-B14F-4D97-AF65-F5344CB8AC3E}">
        <p14:creationId xmlns:p14="http://schemas.microsoft.com/office/powerpoint/2010/main" val="103489345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65</a:t>
            </a:fld>
            <a:endParaRPr lang="en-US" dirty="0"/>
          </a:p>
        </p:txBody>
      </p:sp>
    </p:spTree>
    <p:extLst>
      <p:ext uri="{BB962C8B-B14F-4D97-AF65-F5344CB8AC3E}">
        <p14:creationId xmlns:p14="http://schemas.microsoft.com/office/powerpoint/2010/main" val="33287144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66</a:t>
            </a:fld>
            <a:endParaRPr lang="en-US" dirty="0"/>
          </a:p>
        </p:txBody>
      </p:sp>
    </p:spTree>
    <p:extLst>
      <p:ext uri="{BB962C8B-B14F-4D97-AF65-F5344CB8AC3E}">
        <p14:creationId xmlns:p14="http://schemas.microsoft.com/office/powerpoint/2010/main" val="17924977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67</a:t>
            </a:fld>
            <a:endParaRPr lang="en-US" dirty="0"/>
          </a:p>
        </p:txBody>
      </p:sp>
    </p:spTree>
    <p:extLst>
      <p:ext uri="{BB962C8B-B14F-4D97-AF65-F5344CB8AC3E}">
        <p14:creationId xmlns:p14="http://schemas.microsoft.com/office/powerpoint/2010/main" val="360270235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68</a:t>
            </a:fld>
            <a:endParaRPr lang="en-US" dirty="0"/>
          </a:p>
        </p:txBody>
      </p:sp>
    </p:spTree>
    <p:extLst>
      <p:ext uri="{BB962C8B-B14F-4D97-AF65-F5344CB8AC3E}">
        <p14:creationId xmlns:p14="http://schemas.microsoft.com/office/powerpoint/2010/main" val="215927296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69</a:t>
            </a:fld>
            <a:endParaRPr lang="en-US" dirty="0"/>
          </a:p>
        </p:txBody>
      </p:sp>
    </p:spTree>
    <p:extLst>
      <p:ext uri="{BB962C8B-B14F-4D97-AF65-F5344CB8AC3E}">
        <p14:creationId xmlns:p14="http://schemas.microsoft.com/office/powerpoint/2010/main" val="1553222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7</a:t>
            </a:fld>
            <a:endParaRPr lang="en-US" dirty="0"/>
          </a:p>
        </p:txBody>
      </p:sp>
    </p:spTree>
    <p:extLst>
      <p:ext uri="{BB962C8B-B14F-4D97-AF65-F5344CB8AC3E}">
        <p14:creationId xmlns:p14="http://schemas.microsoft.com/office/powerpoint/2010/main" val="24536028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8</a:t>
            </a:fld>
            <a:endParaRPr lang="en-US" dirty="0"/>
          </a:p>
        </p:txBody>
      </p:sp>
    </p:spTree>
    <p:extLst>
      <p:ext uri="{BB962C8B-B14F-4D97-AF65-F5344CB8AC3E}">
        <p14:creationId xmlns:p14="http://schemas.microsoft.com/office/powerpoint/2010/main" val="37895873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DF4DC5-2669-431A-8A4C-40E244E0D2D3}" type="slidenum">
              <a:rPr lang="en-US" smtClean="0"/>
              <a:pPr>
                <a:defRPr/>
              </a:pPr>
              <a:t>9</a:t>
            </a:fld>
            <a:endParaRPr lang="en-US" dirty="0"/>
          </a:p>
        </p:txBody>
      </p:sp>
    </p:spTree>
    <p:extLst>
      <p:ext uri="{BB962C8B-B14F-4D97-AF65-F5344CB8AC3E}">
        <p14:creationId xmlns:p14="http://schemas.microsoft.com/office/powerpoint/2010/main" val="2552029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1AA11FBF-533E-4E1C-AFCB-5ECD146EF664}" type="slidenum">
              <a:rPr lang="en-US"/>
              <a:pPr>
                <a:defRPr/>
              </a:pPr>
              <a:t>‹#›</a:t>
            </a:fld>
            <a:endParaRPr lang="en-US" dirty="0"/>
          </a:p>
        </p:txBody>
      </p:sp>
    </p:spTree>
    <p:extLst>
      <p:ext uri="{BB962C8B-B14F-4D97-AF65-F5344CB8AC3E}">
        <p14:creationId xmlns:p14="http://schemas.microsoft.com/office/powerpoint/2010/main" val="1035802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C7D4217A-9B0B-4EB7-B85E-B1E56968649F}" type="slidenum">
              <a:rPr lang="en-US"/>
              <a:pPr>
                <a:defRPr/>
              </a:pPr>
              <a:t>‹#›</a:t>
            </a:fld>
            <a:endParaRPr lang="en-US" dirty="0"/>
          </a:p>
        </p:txBody>
      </p:sp>
    </p:spTree>
    <p:extLst>
      <p:ext uri="{BB962C8B-B14F-4D97-AF65-F5344CB8AC3E}">
        <p14:creationId xmlns:p14="http://schemas.microsoft.com/office/powerpoint/2010/main" val="603818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D2669A28-E864-4154-AAEB-C42B3ABD6CC5}" type="slidenum">
              <a:rPr lang="en-US"/>
              <a:pPr>
                <a:defRPr/>
              </a:pPr>
              <a:t>‹#›</a:t>
            </a:fld>
            <a:endParaRPr lang="en-US" dirty="0"/>
          </a:p>
        </p:txBody>
      </p:sp>
    </p:spTree>
    <p:extLst>
      <p:ext uri="{BB962C8B-B14F-4D97-AF65-F5344CB8AC3E}">
        <p14:creationId xmlns:p14="http://schemas.microsoft.com/office/powerpoint/2010/main" val="27166695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4" name="Rectangle 6"/>
          <p:cNvSpPr>
            <a:spLocks noGrp="1" noChangeArrowheads="1"/>
          </p:cNvSpPr>
          <p:nvPr>
            <p:ph type="sldNum" sz="quarter" idx="11"/>
          </p:nvPr>
        </p:nvSpPr>
        <p:spPr>
          <a:ln/>
        </p:spPr>
        <p:txBody>
          <a:bodyPr/>
          <a:lstStyle>
            <a:lvl1pPr>
              <a:defRPr/>
            </a:lvl1pPr>
          </a:lstStyle>
          <a:p>
            <a:pPr>
              <a:defRPr/>
            </a:pPr>
            <a:fld id="{402DA2D3-B7D8-4696-B2D0-CA021323C549}" type="slidenum">
              <a:rPr lang="en-US"/>
              <a:pPr>
                <a:defRPr/>
              </a:pPr>
              <a:t>‹#›</a:t>
            </a:fld>
            <a:endParaRPr lang="en-US" dirty="0"/>
          </a:p>
        </p:txBody>
      </p:sp>
    </p:spTree>
    <p:extLst>
      <p:ext uri="{BB962C8B-B14F-4D97-AF65-F5344CB8AC3E}">
        <p14:creationId xmlns:p14="http://schemas.microsoft.com/office/powerpoint/2010/main" val="15504750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876F2D17-4997-4E79-9252-18F1C84EFBEA}" type="slidenum">
              <a:rPr lang="en-US"/>
              <a:pPr>
                <a:defRPr/>
              </a:pPr>
              <a:t>‹#›</a:t>
            </a:fld>
            <a:endParaRPr lang="en-US" dirty="0"/>
          </a:p>
        </p:txBody>
      </p:sp>
    </p:spTree>
    <p:extLst>
      <p:ext uri="{BB962C8B-B14F-4D97-AF65-F5344CB8AC3E}">
        <p14:creationId xmlns:p14="http://schemas.microsoft.com/office/powerpoint/2010/main" val="30951192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6053A795-769B-4F09-BE95-13CB07AD9095}" type="slidenum">
              <a:rPr lang="en-US"/>
              <a:pPr>
                <a:defRPr/>
              </a:pPr>
              <a:t>‹#›</a:t>
            </a:fld>
            <a:endParaRPr lang="en-US" dirty="0"/>
          </a:p>
        </p:txBody>
      </p:sp>
    </p:spTree>
    <p:extLst>
      <p:ext uri="{BB962C8B-B14F-4D97-AF65-F5344CB8AC3E}">
        <p14:creationId xmlns:p14="http://schemas.microsoft.com/office/powerpoint/2010/main" val="2657096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B27CA42A-2278-40D4-BB19-DF616092EE3C}" type="slidenum">
              <a:rPr lang="en-US"/>
              <a:pPr>
                <a:defRPr/>
              </a:pPr>
              <a:t>‹#›</a:t>
            </a:fld>
            <a:endParaRPr lang="en-US" dirty="0"/>
          </a:p>
        </p:txBody>
      </p:sp>
    </p:spTree>
    <p:extLst>
      <p:ext uri="{BB962C8B-B14F-4D97-AF65-F5344CB8AC3E}">
        <p14:creationId xmlns:p14="http://schemas.microsoft.com/office/powerpoint/2010/main" val="11356310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334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5"/>
          <p:cNvSpPr>
            <a:spLocks noGrp="1" noChangeArrowheads="1"/>
          </p:cNvSpPr>
          <p:nvPr>
            <p:ph type="sldNum" sz="quarter" idx="11"/>
          </p:nvPr>
        </p:nvSpPr>
        <p:spPr>
          <a:ln/>
        </p:spPr>
        <p:txBody>
          <a:bodyPr/>
          <a:lstStyle>
            <a:lvl1pPr>
              <a:defRPr/>
            </a:lvl1pPr>
          </a:lstStyle>
          <a:p>
            <a:pPr>
              <a:defRPr/>
            </a:pPr>
            <a:fld id="{5D14C8D8-E71A-4748-BB17-F1B3F4E4A35E}" type="slidenum">
              <a:rPr lang="en-US"/>
              <a:pPr>
                <a:defRPr/>
              </a:pPr>
              <a:t>‹#›</a:t>
            </a:fld>
            <a:endParaRPr lang="en-US" dirty="0"/>
          </a:p>
        </p:txBody>
      </p:sp>
    </p:spTree>
    <p:extLst>
      <p:ext uri="{BB962C8B-B14F-4D97-AF65-F5344CB8AC3E}">
        <p14:creationId xmlns:p14="http://schemas.microsoft.com/office/powerpoint/2010/main" val="6602190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8" name="Rectangle 7"/>
          <p:cNvSpPr>
            <a:spLocks noGrp="1" noChangeArrowheads="1"/>
          </p:cNvSpPr>
          <p:nvPr>
            <p:ph type="sldNum" sz="quarter" idx="11"/>
          </p:nvPr>
        </p:nvSpPr>
        <p:spPr>
          <a:ln/>
        </p:spPr>
        <p:txBody>
          <a:bodyPr/>
          <a:lstStyle>
            <a:lvl1pPr>
              <a:defRPr/>
            </a:lvl1pPr>
          </a:lstStyle>
          <a:p>
            <a:pPr>
              <a:defRPr/>
            </a:pPr>
            <a:fld id="{796A7EE8-F13D-47A4-982B-4BD1361916FF}" type="slidenum">
              <a:rPr lang="en-US"/>
              <a:pPr>
                <a:defRPr/>
              </a:pPr>
              <a:t>‹#›</a:t>
            </a:fld>
            <a:endParaRPr lang="en-US" dirty="0"/>
          </a:p>
        </p:txBody>
      </p:sp>
    </p:spTree>
    <p:extLst>
      <p:ext uri="{BB962C8B-B14F-4D97-AF65-F5344CB8AC3E}">
        <p14:creationId xmlns:p14="http://schemas.microsoft.com/office/powerpoint/2010/main" val="2840383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2"/>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4" name="Rectangle 3"/>
          <p:cNvSpPr>
            <a:spLocks noGrp="1" noChangeArrowheads="1"/>
          </p:cNvSpPr>
          <p:nvPr>
            <p:ph type="sldNum" sz="quarter" idx="11"/>
          </p:nvPr>
        </p:nvSpPr>
        <p:spPr>
          <a:ln/>
        </p:spPr>
        <p:txBody>
          <a:bodyPr/>
          <a:lstStyle>
            <a:lvl1pPr>
              <a:defRPr/>
            </a:lvl1pPr>
          </a:lstStyle>
          <a:p>
            <a:pPr>
              <a:defRPr/>
            </a:pPr>
            <a:fld id="{32C010BD-D4BF-4D62-B597-77A8D911B853}" type="slidenum">
              <a:rPr lang="en-US"/>
              <a:pPr>
                <a:defRPr/>
              </a:pPr>
              <a:t>‹#›</a:t>
            </a:fld>
            <a:endParaRPr lang="en-US" dirty="0"/>
          </a:p>
        </p:txBody>
      </p:sp>
    </p:spTree>
    <p:extLst>
      <p:ext uri="{BB962C8B-B14F-4D97-AF65-F5344CB8AC3E}">
        <p14:creationId xmlns:p14="http://schemas.microsoft.com/office/powerpoint/2010/main" val="22434965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3" name="Rectangle 2"/>
          <p:cNvSpPr>
            <a:spLocks noGrp="1" noChangeArrowheads="1"/>
          </p:cNvSpPr>
          <p:nvPr>
            <p:ph type="sldNum" sz="quarter" idx="11"/>
          </p:nvPr>
        </p:nvSpPr>
        <p:spPr>
          <a:ln/>
        </p:spPr>
        <p:txBody>
          <a:bodyPr/>
          <a:lstStyle>
            <a:lvl1pPr>
              <a:defRPr/>
            </a:lvl1pPr>
          </a:lstStyle>
          <a:p>
            <a:pPr>
              <a:defRPr/>
            </a:pPr>
            <a:fld id="{431E7E10-1ED4-484B-8DA7-117A71B2E18E}" type="slidenum">
              <a:rPr lang="en-US"/>
              <a:pPr>
                <a:defRPr/>
              </a:pPr>
              <a:t>‹#›</a:t>
            </a:fld>
            <a:endParaRPr lang="en-US" dirty="0"/>
          </a:p>
        </p:txBody>
      </p:sp>
    </p:spTree>
    <p:extLst>
      <p:ext uri="{BB962C8B-B14F-4D97-AF65-F5344CB8AC3E}">
        <p14:creationId xmlns:p14="http://schemas.microsoft.com/office/powerpoint/2010/main" val="2343792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D99709AA-E14E-489B-9DC7-D08F7166EE99}" type="slidenum">
              <a:rPr lang="en-US"/>
              <a:pPr>
                <a:defRPr/>
              </a:pPr>
              <a:t>‹#›</a:t>
            </a:fld>
            <a:endParaRPr lang="en-US" dirty="0"/>
          </a:p>
        </p:txBody>
      </p:sp>
    </p:spTree>
    <p:extLst>
      <p:ext uri="{BB962C8B-B14F-4D97-AF65-F5344CB8AC3E}">
        <p14:creationId xmlns:p14="http://schemas.microsoft.com/office/powerpoint/2010/main" val="17659821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5"/>
          <p:cNvSpPr>
            <a:spLocks noGrp="1" noChangeArrowheads="1"/>
          </p:cNvSpPr>
          <p:nvPr>
            <p:ph type="sldNum" sz="quarter" idx="11"/>
          </p:nvPr>
        </p:nvSpPr>
        <p:spPr>
          <a:ln/>
        </p:spPr>
        <p:txBody>
          <a:bodyPr/>
          <a:lstStyle>
            <a:lvl1pPr>
              <a:defRPr/>
            </a:lvl1pPr>
          </a:lstStyle>
          <a:p>
            <a:pPr>
              <a:defRPr/>
            </a:pPr>
            <a:fld id="{39A21F8D-09F4-4AA8-9274-FBD00CC8EEDD}" type="slidenum">
              <a:rPr lang="en-US"/>
              <a:pPr>
                <a:defRPr/>
              </a:pPr>
              <a:t>‹#›</a:t>
            </a:fld>
            <a:endParaRPr lang="en-US" dirty="0"/>
          </a:p>
        </p:txBody>
      </p:sp>
    </p:spTree>
    <p:extLst>
      <p:ext uri="{BB962C8B-B14F-4D97-AF65-F5344CB8AC3E}">
        <p14:creationId xmlns:p14="http://schemas.microsoft.com/office/powerpoint/2010/main" val="20041430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5"/>
          <p:cNvSpPr>
            <a:spLocks noGrp="1" noChangeArrowheads="1"/>
          </p:cNvSpPr>
          <p:nvPr>
            <p:ph type="sldNum" sz="quarter" idx="11"/>
          </p:nvPr>
        </p:nvSpPr>
        <p:spPr>
          <a:ln/>
        </p:spPr>
        <p:txBody>
          <a:bodyPr/>
          <a:lstStyle>
            <a:lvl1pPr>
              <a:defRPr/>
            </a:lvl1pPr>
          </a:lstStyle>
          <a:p>
            <a:pPr>
              <a:defRPr/>
            </a:pPr>
            <a:fld id="{1AF6BD88-1187-46BE-BE39-5349C22DC938}" type="slidenum">
              <a:rPr lang="en-US"/>
              <a:pPr>
                <a:defRPr/>
              </a:pPr>
              <a:t>‹#›</a:t>
            </a:fld>
            <a:endParaRPr lang="en-US" dirty="0"/>
          </a:p>
        </p:txBody>
      </p:sp>
    </p:spTree>
    <p:extLst>
      <p:ext uri="{BB962C8B-B14F-4D97-AF65-F5344CB8AC3E}">
        <p14:creationId xmlns:p14="http://schemas.microsoft.com/office/powerpoint/2010/main" val="17415958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1C9D8743-1A0A-4015-A2E1-36BA30F3C613}" type="slidenum">
              <a:rPr lang="en-US"/>
              <a:pPr>
                <a:defRPr/>
              </a:pPr>
              <a:t>‹#›</a:t>
            </a:fld>
            <a:endParaRPr lang="en-US" dirty="0"/>
          </a:p>
        </p:txBody>
      </p:sp>
    </p:spTree>
    <p:extLst>
      <p:ext uri="{BB962C8B-B14F-4D97-AF65-F5344CB8AC3E}">
        <p14:creationId xmlns:p14="http://schemas.microsoft.com/office/powerpoint/2010/main" val="239100370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1300" y="381000"/>
            <a:ext cx="2019300" cy="5867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33400" y="381000"/>
            <a:ext cx="59055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4"/>
          <p:cNvSpPr>
            <a:spLocks noGrp="1" noChangeArrowheads="1"/>
          </p:cNvSpPr>
          <p:nvPr>
            <p:ph type="sldNum" sz="quarter" idx="11"/>
          </p:nvPr>
        </p:nvSpPr>
        <p:spPr>
          <a:ln/>
        </p:spPr>
        <p:txBody>
          <a:bodyPr/>
          <a:lstStyle>
            <a:lvl1pPr>
              <a:defRPr/>
            </a:lvl1pPr>
          </a:lstStyle>
          <a:p>
            <a:pPr>
              <a:defRPr/>
            </a:pPr>
            <a:fld id="{65F4F626-2D72-4F07-A5B6-ACE55E9DD9EE}" type="slidenum">
              <a:rPr lang="en-US"/>
              <a:pPr>
                <a:defRPr/>
              </a:pPr>
              <a:t>‹#›</a:t>
            </a:fld>
            <a:endParaRPr lang="en-US" dirty="0"/>
          </a:p>
        </p:txBody>
      </p:sp>
    </p:spTree>
    <p:extLst>
      <p:ext uri="{BB962C8B-B14F-4D97-AF65-F5344CB8AC3E}">
        <p14:creationId xmlns:p14="http://schemas.microsoft.com/office/powerpoint/2010/main" val="3240085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57BAEC6B-46FB-46F6-BB06-B831E7924B0A}" type="slidenum">
              <a:rPr lang="en-US"/>
              <a:pPr>
                <a:defRPr/>
              </a:pPr>
              <a:t>‹#›</a:t>
            </a:fld>
            <a:endParaRPr lang="en-US" dirty="0"/>
          </a:p>
        </p:txBody>
      </p:sp>
    </p:spTree>
    <p:extLst>
      <p:ext uri="{BB962C8B-B14F-4D97-AF65-F5344CB8AC3E}">
        <p14:creationId xmlns:p14="http://schemas.microsoft.com/office/powerpoint/2010/main" val="1432498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6"/>
          <p:cNvSpPr>
            <a:spLocks noGrp="1" noChangeArrowheads="1"/>
          </p:cNvSpPr>
          <p:nvPr>
            <p:ph type="sldNum" sz="quarter" idx="11"/>
          </p:nvPr>
        </p:nvSpPr>
        <p:spPr>
          <a:ln/>
        </p:spPr>
        <p:txBody>
          <a:bodyPr/>
          <a:lstStyle>
            <a:lvl1pPr>
              <a:defRPr/>
            </a:lvl1pPr>
          </a:lstStyle>
          <a:p>
            <a:pPr>
              <a:defRPr/>
            </a:pPr>
            <a:fld id="{A945DC64-F03D-4EFD-A402-0D9839436FC3}" type="slidenum">
              <a:rPr lang="en-US"/>
              <a:pPr>
                <a:defRPr/>
              </a:pPr>
              <a:t>‹#›</a:t>
            </a:fld>
            <a:endParaRPr lang="en-US" dirty="0"/>
          </a:p>
        </p:txBody>
      </p:sp>
    </p:spTree>
    <p:extLst>
      <p:ext uri="{BB962C8B-B14F-4D97-AF65-F5344CB8AC3E}">
        <p14:creationId xmlns:p14="http://schemas.microsoft.com/office/powerpoint/2010/main" val="3438677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8" name="Rectangle 6"/>
          <p:cNvSpPr>
            <a:spLocks noGrp="1" noChangeArrowheads="1"/>
          </p:cNvSpPr>
          <p:nvPr>
            <p:ph type="sldNum" sz="quarter" idx="11"/>
          </p:nvPr>
        </p:nvSpPr>
        <p:spPr>
          <a:ln/>
        </p:spPr>
        <p:txBody>
          <a:bodyPr/>
          <a:lstStyle>
            <a:lvl1pPr>
              <a:defRPr/>
            </a:lvl1pPr>
          </a:lstStyle>
          <a:p>
            <a:pPr>
              <a:defRPr/>
            </a:pPr>
            <a:fld id="{C9F803F1-8A03-4E6C-BBA5-E55C5CEACBDD}" type="slidenum">
              <a:rPr lang="en-US"/>
              <a:pPr>
                <a:defRPr/>
              </a:pPr>
              <a:t>‹#›</a:t>
            </a:fld>
            <a:endParaRPr lang="en-US" dirty="0"/>
          </a:p>
        </p:txBody>
      </p:sp>
    </p:spTree>
    <p:extLst>
      <p:ext uri="{BB962C8B-B14F-4D97-AF65-F5344CB8AC3E}">
        <p14:creationId xmlns:p14="http://schemas.microsoft.com/office/powerpoint/2010/main" val="26212305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4" name="Rectangle 6"/>
          <p:cNvSpPr>
            <a:spLocks noGrp="1" noChangeArrowheads="1"/>
          </p:cNvSpPr>
          <p:nvPr>
            <p:ph type="sldNum" sz="quarter" idx="11"/>
          </p:nvPr>
        </p:nvSpPr>
        <p:spPr>
          <a:ln/>
        </p:spPr>
        <p:txBody>
          <a:bodyPr/>
          <a:lstStyle>
            <a:lvl1pPr>
              <a:defRPr/>
            </a:lvl1pPr>
          </a:lstStyle>
          <a:p>
            <a:pPr>
              <a:defRPr/>
            </a:pPr>
            <a:fld id="{A595DBB8-D246-4AA0-938C-2702BA947C1A}" type="slidenum">
              <a:rPr lang="en-US"/>
              <a:pPr>
                <a:defRPr/>
              </a:pPr>
              <a:t>‹#›</a:t>
            </a:fld>
            <a:endParaRPr lang="en-US" dirty="0"/>
          </a:p>
        </p:txBody>
      </p:sp>
    </p:spTree>
    <p:extLst>
      <p:ext uri="{BB962C8B-B14F-4D97-AF65-F5344CB8AC3E}">
        <p14:creationId xmlns:p14="http://schemas.microsoft.com/office/powerpoint/2010/main" val="3324980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3" name="Rectangle 6"/>
          <p:cNvSpPr>
            <a:spLocks noGrp="1" noChangeArrowheads="1"/>
          </p:cNvSpPr>
          <p:nvPr>
            <p:ph type="sldNum" sz="quarter" idx="11"/>
          </p:nvPr>
        </p:nvSpPr>
        <p:spPr>
          <a:ln/>
        </p:spPr>
        <p:txBody>
          <a:bodyPr/>
          <a:lstStyle>
            <a:lvl1pPr>
              <a:defRPr/>
            </a:lvl1pPr>
          </a:lstStyle>
          <a:p>
            <a:pPr>
              <a:defRPr/>
            </a:pPr>
            <a:fld id="{0F1E56DA-E78E-4149-AC61-B68AD5073122}" type="slidenum">
              <a:rPr lang="en-US"/>
              <a:pPr>
                <a:defRPr/>
              </a:pPr>
              <a:t>‹#›</a:t>
            </a:fld>
            <a:endParaRPr lang="en-US" dirty="0"/>
          </a:p>
        </p:txBody>
      </p:sp>
    </p:spTree>
    <p:extLst>
      <p:ext uri="{BB962C8B-B14F-4D97-AF65-F5344CB8AC3E}">
        <p14:creationId xmlns:p14="http://schemas.microsoft.com/office/powerpoint/2010/main" val="3112116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6"/>
          <p:cNvSpPr>
            <a:spLocks noGrp="1" noChangeArrowheads="1"/>
          </p:cNvSpPr>
          <p:nvPr>
            <p:ph type="sldNum" sz="quarter" idx="11"/>
          </p:nvPr>
        </p:nvSpPr>
        <p:spPr>
          <a:ln/>
        </p:spPr>
        <p:txBody>
          <a:bodyPr/>
          <a:lstStyle>
            <a:lvl1pPr>
              <a:defRPr/>
            </a:lvl1pPr>
          </a:lstStyle>
          <a:p>
            <a:pPr>
              <a:defRPr/>
            </a:pPr>
            <a:fld id="{C6EB71A9-6F72-4ECD-BADA-8F6E9F5601F0}" type="slidenum">
              <a:rPr lang="en-US"/>
              <a:pPr>
                <a:defRPr/>
              </a:pPr>
              <a:t>‹#›</a:t>
            </a:fld>
            <a:endParaRPr lang="en-US" dirty="0"/>
          </a:p>
        </p:txBody>
      </p:sp>
    </p:spTree>
    <p:extLst>
      <p:ext uri="{BB962C8B-B14F-4D97-AF65-F5344CB8AC3E}">
        <p14:creationId xmlns:p14="http://schemas.microsoft.com/office/powerpoint/2010/main" val="1531590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dirty="0" smtClean="0"/>
              <a:t>Electronic Commerce, Tenth Edition</a:t>
            </a:r>
            <a:endParaRPr lang="en-US" dirty="0"/>
          </a:p>
        </p:txBody>
      </p:sp>
      <p:sp>
        <p:nvSpPr>
          <p:cNvPr id="6" name="Rectangle 6"/>
          <p:cNvSpPr>
            <a:spLocks noGrp="1" noChangeArrowheads="1"/>
          </p:cNvSpPr>
          <p:nvPr>
            <p:ph type="sldNum" sz="quarter" idx="11"/>
          </p:nvPr>
        </p:nvSpPr>
        <p:spPr>
          <a:ln/>
        </p:spPr>
        <p:txBody>
          <a:bodyPr/>
          <a:lstStyle>
            <a:lvl1pPr>
              <a:defRPr/>
            </a:lvl1pPr>
          </a:lstStyle>
          <a:p>
            <a:pPr>
              <a:defRPr/>
            </a:pPr>
            <a:fld id="{E3436140-5D34-4DBB-8DF2-374B75D9DA2D}" type="slidenum">
              <a:rPr lang="en-US"/>
              <a:pPr>
                <a:defRPr/>
              </a:pPr>
              <a:t>‹#›</a:t>
            </a:fld>
            <a:endParaRPr lang="en-US" dirty="0"/>
          </a:p>
        </p:txBody>
      </p:sp>
    </p:spTree>
    <p:extLst>
      <p:ext uri="{BB962C8B-B14F-4D97-AF65-F5344CB8AC3E}">
        <p14:creationId xmlns:p14="http://schemas.microsoft.com/office/powerpoint/2010/main" val="388680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jpe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p:txBody>
      </p:sp>
      <p:sp>
        <p:nvSpPr>
          <p:cNvPr id="1029" name="Rectangle 5"/>
          <p:cNvSpPr>
            <a:spLocks noGrp="1" noChangeArrowheads="1"/>
          </p:cNvSpPr>
          <p:nvPr>
            <p:ph type="ftr" sz="quarter" idx="3"/>
          </p:nvPr>
        </p:nvSpPr>
        <p:spPr bwMode="auto">
          <a:xfrm>
            <a:off x="457200" y="6245225"/>
            <a:ext cx="5562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dirty="0"/>
            </a:lvl1pPr>
          </a:lstStyle>
          <a:p>
            <a:pPr>
              <a:defRPr/>
            </a:pPr>
            <a:endParaRPr lang="en-US" dirty="0"/>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C81F243A-9ABA-4F73-AC71-C662E3DE4448}" type="slidenum">
              <a:rPr lang="en-US"/>
              <a:pPr>
                <a:defRPr/>
              </a:pPr>
              <a:t>‹#›</a:t>
            </a:fld>
            <a:endParaRPr lang="en-US" dirty="0"/>
          </a:p>
        </p:txBody>
      </p:sp>
      <p:sp>
        <p:nvSpPr>
          <p:cNvPr id="6" name="Rectangle 5"/>
          <p:cNvSpPr>
            <a:spLocks noChangeArrowheads="1"/>
          </p:cNvSpPr>
          <p:nvPr userDrawn="1"/>
        </p:nvSpPr>
        <p:spPr bwMode="auto">
          <a:xfrm>
            <a:off x="0" y="6519446"/>
            <a:ext cx="8305800" cy="3385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dirty="0" smtClean="0">
                <a:ln>
                  <a:noFill/>
                </a:ln>
                <a:solidFill>
                  <a:srgbClr val="C0C0C0"/>
                </a:solidFill>
                <a:effectLst/>
                <a:latin typeface="Arial" pitchFamily="34" charset="0"/>
                <a:ea typeface="Times New Roman" pitchFamily="18" charset="0"/>
                <a:cs typeface="Arial" pitchFamily="34" charset="0"/>
              </a:rPr>
              <a:t>© 2013 </a:t>
            </a:r>
            <a:r>
              <a:rPr kumimoji="0" lang="en-US" sz="800" b="0" i="0" u="none" strike="noStrike" cap="none" normalizeH="0" baseline="0" dirty="0" err="1" smtClean="0">
                <a:ln>
                  <a:noFill/>
                </a:ln>
                <a:solidFill>
                  <a:srgbClr val="C0C0C0"/>
                </a:solidFill>
                <a:effectLst/>
                <a:latin typeface="Arial" pitchFamily="34" charset="0"/>
                <a:ea typeface="Times New Roman" pitchFamily="18" charset="0"/>
                <a:cs typeface="Arial" pitchFamily="34" charset="0"/>
              </a:rPr>
              <a:t>Cengage</a:t>
            </a:r>
            <a:r>
              <a:rPr kumimoji="0" lang="en-US" sz="800" b="0" i="0" u="none" strike="noStrike" cap="none" normalizeH="0" baseline="0" dirty="0" smtClean="0">
                <a:ln>
                  <a:noFill/>
                </a:ln>
                <a:solidFill>
                  <a:srgbClr val="C0C0C0"/>
                </a:solidFill>
                <a:effectLst/>
                <a:latin typeface="Arial" pitchFamily="34" charset="0"/>
                <a:ea typeface="Times New Roman" pitchFamily="18" charset="0"/>
                <a:cs typeface="Arial" pitchFamily="34" charset="0"/>
              </a:rPr>
              <a:t> Learning. All Rights Reserved. This edition is intended for use outside of the U.S. only, with content that may be different from the U.S. Edition. </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dirty="0" smtClean="0">
                <a:ln>
                  <a:noFill/>
                </a:ln>
                <a:solidFill>
                  <a:srgbClr val="C0C0C0"/>
                </a:solidFill>
                <a:effectLst/>
                <a:latin typeface="Arial" pitchFamily="34" charset="0"/>
                <a:ea typeface="Times New Roman" pitchFamily="18" charset="0"/>
                <a:cs typeface="Arial" pitchFamily="34" charset="0"/>
              </a:rPr>
              <a:t>May not be scanned, copied, duplicated, or posted to a publicly accessible website, in whole or in part.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7" name="Footer Placeholder 5"/>
          <p:cNvSpPr>
            <a:spLocks noGrp="1" noChangeArrowheads="1"/>
          </p:cNvSpPr>
          <p:nvPr userDrawn="1"/>
        </p:nvSpPr>
        <p:spPr>
          <a:xfrm>
            <a:off x="381000" y="6172200"/>
            <a:ext cx="56388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eaLnBrk="1" hangingPunct="1"/>
            <a:r>
              <a:rPr lang="zh-CN" altLang="en-US" dirty="0" smtClean="0">
                <a:solidFill>
                  <a:schemeClr val="tx2"/>
                </a:solidFill>
              </a:rPr>
              <a:t>电子商务 第</a:t>
            </a:r>
            <a:r>
              <a:rPr lang="en-US" altLang="zh-CN" dirty="0" smtClean="0">
                <a:solidFill>
                  <a:schemeClr val="tx2"/>
                </a:solidFill>
              </a:rPr>
              <a:t>10</a:t>
            </a:r>
            <a:r>
              <a:rPr lang="zh-CN" altLang="en-US" dirty="0" smtClean="0">
                <a:solidFill>
                  <a:schemeClr val="tx2"/>
                </a:solidFill>
              </a:rPr>
              <a:t>版</a:t>
            </a:r>
            <a:endParaRPr lang="en-US" dirty="0">
              <a:solidFill>
                <a:schemeClr val="tx2"/>
              </a:solidFill>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hf hdr="0" dt="0"/>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6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2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533400" y="381000"/>
            <a:ext cx="8077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533400" y="1676400"/>
            <a:ext cx="80772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6" name="Footer Placeholder 5"/>
          <p:cNvSpPr>
            <a:spLocks noGrp="1" noChangeArrowheads="1"/>
          </p:cNvSpPr>
          <p:nvPr>
            <p:ph type="ftr" sz="quarter" idx="3"/>
          </p:nvPr>
        </p:nvSpPr>
        <p:spPr bwMode="auto">
          <a:xfrm>
            <a:off x="457200" y="6381750"/>
            <a:ext cx="56388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eaLnBrk="1" hangingPunct="1">
              <a:defRPr sz="2000" dirty="0">
                <a:solidFill>
                  <a:srgbClr val="222222"/>
                </a:solidFill>
              </a:defRPr>
            </a:lvl1pPr>
          </a:lstStyle>
          <a:p>
            <a:pPr>
              <a:defRPr/>
            </a:pPr>
            <a:r>
              <a:rPr lang="en-US" dirty="0" smtClean="0"/>
              <a:t>Electronic Commerce, Tenth Edition</a:t>
            </a:r>
            <a:endParaRPr lang="en-US" dirty="0"/>
          </a:p>
        </p:txBody>
      </p:sp>
      <p:sp>
        <p:nvSpPr>
          <p:cNvPr id="7" name="Slide Number Placeholder 6"/>
          <p:cNvSpPr>
            <a:spLocks noGrp="1" noChangeArrowheads="1"/>
          </p:cNvSpPr>
          <p:nvPr>
            <p:ph type="sldNum" sz="quarter" idx="4"/>
          </p:nvPr>
        </p:nvSpPr>
        <p:spPr bwMode="auto">
          <a:xfrm>
            <a:off x="6553200" y="6245225"/>
            <a:ext cx="21336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eaLnBrk="1" hangingPunct="1">
              <a:defRPr sz="2000">
                <a:solidFill>
                  <a:srgbClr val="222222"/>
                </a:solidFill>
                <a:latin typeface="+mn-lt"/>
              </a:defRPr>
            </a:lvl1pPr>
          </a:lstStyle>
          <a:p>
            <a:pPr>
              <a:defRPr/>
            </a:pPr>
            <a:fld id="{0AF7C0FB-4EB2-4894-93B4-3BECC9BB2FD8}"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dt="0"/>
  <p:txStyles>
    <p:titleStyle>
      <a:lvl1pPr algn="ctr" rtl="0" eaLnBrk="0" fontAlgn="base" hangingPunct="0">
        <a:spcBef>
          <a:spcPct val="0"/>
        </a:spcBef>
        <a:spcAft>
          <a:spcPct val="0"/>
        </a:spcAft>
        <a:defRPr sz="3600">
          <a:solidFill>
            <a:srgbClr val="222222"/>
          </a:solidFill>
          <a:latin typeface="+mj-lt"/>
          <a:ea typeface="+mj-ea"/>
          <a:cs typeface="+mj-cs"/>
        </a:defRPr>
      </a:lvl1pPr>
      <a:lvl2pPr algn="ctr" rtl="0" eaLnBrk="0" fontAlgn="base" hangingPunct="0">
        <a:spcBef>
          <a:spcPct val="0"/>
        </a:spcBef>
        <a:spcAft>
          <a:spcPct val="0"/>
        </a:spcAft>
        <a:defRPr sz="3600">
          <a:solidFill>
            <a:srgbClr val="222222"/>
          </a:solidFill>
          <a:latin typeface="Arial" charset="0"/>
        </a:defRPr>
      </a:lvl2pPr>
      <a:lvl3pPr algn="ctr" rtl="0" eaLnBrk="0" fontAlgn="base" hangingPunct="0">
        <a:spcBef>
          <a:spcPct val="0"/>
        </a:spcBef>
        <a:spcAft>
          <a:spcPct val="0"/>
        </a:spcAft>
        <a:defRPr sz="3600">
          <a:solidFill>
            <a:srgbClr val="222222"/>
          </a:solidFill>
          <a:latin typeface="Arial" charset="0"/>
        </a:defRPr>
      </a:lvl3pPr>
      <a:lvl4pPr algn="ctr" rtl="0" eaLnBrk="0" fontAlgn="base" hangingPunct="0">
        <a:spcBef>
          <a:spcPct val="0"/>
        </a:spcBef>
        <a:spcAft>
          <a:spcPct val="0"/>
        </a:spcAft>
        <a:defRPr sz="3600">
          <a:solidFill>
            <a:srgbClr val="222222"/>
          </a:solidFill>
          <a:latin typeface="Arial" charset="0"/>
        </a:defRPr>
      </a:lvl4pPr>
      <a:lvl5pPr algn="ctr" rtl="0" eaLnBrk="0" fontAlgn="base" hangingPunct="0">
        <a:spcBef>
          <a:spcPct val="0"/>
        </a:spcBef>
        <a:spcAft>
          <a:spcPct val="0"/>
        </a:spcAft>
        <a:defRPr sz="3600">
          <a:solidFill>
            <a:srgbClr val="222222"/>
          </a:solidFill>
          <a:latin typeface="Arial" charset="0"/>
        </a:defRPr>
      </a:lvl5pPr>
      <a:lvl6pPr marL="457200" algn="ctr" rtl="0" eaLnBrk="0" fontAlgn="base" hangingPunct="0">
        <a:spcBef>
          <a:spcPct val="0"/>
        </a:spcBef>
        <a:spcAft>
          <a:spcPct val="0"/>
        </a:spcAft>
        <a:defRPr sz="3600">
          <a:solidFill>
            <a:srgbClr val="222222"/>
          </a:solidFill>
          <a:latin typeface="Arial" charset="0"/>
        </a:defRPr>
      </a:lvl6pPr>
      <a:lvl7pPr marL="914400" algn="ctr" rtl="0" eaLnBrk="0" fontAlgn="base" hangingPunct="0">
        <a:spcBef>
          <a:spcPct val="0"/>
        </a:spcBef>
        <a:spcAft>
          <a:spcPct val="0"/>
        </a:spcAft>
        <a:defRPr sz="3600">
          <a:solidFill>
            <a:srgbClr val="222222"/>
          </a:solidFill>
          <a:latin typeface="Arial" charset="0"/>
        </a:defRPr>
      </a:lvl7pPr>
      <a:lvl8pPr marL="1371600" algn="ctr" rtl="0" eaLnBrk="0" fontAlgn="base" hangingPunct="0">
        <a:spcBef>
          <a:spcPct val="0"/>
        </a:spcBef>
        <a:spcAft>
          <a:spcPct val="0"/>
        </a:spcAft>
        <a:defRPr sz="3600">
          <a:solidFill>
            <a:srgbClr val="222222"/>
          </a:solidFill>
          <a:latin typeface="Arial" charset="0"/>
        </a:defRPr>
      </a:lvl8pPr>
      <a:lvl9pPr marL="1828800" algn="ctr" rtl="0" eaLnBrk="0" fontAlgn="base" hangingPunct="0">
        <a:spcBef>
          <a:spcPct val="0"/>
        </a:spcBef>
        <a:spcAft>
          <a:spcPct val="0"/>
        </a:spcAft>
        <a:defRPr sz="3600">
          <a:solidFill>
            <a:srgbClr val="222222"/>
          </a:solidFill>
          <a:latin typeface="Arial" charset="0"/>
        </a:defRPr>
      </a:lvl9pPr>
    </p:titleStyle>
    <p:bodyStyle>
      <a:lvl1pPr marL="342900" indent="-342900" algn="l" rtl="0" eaLnBrk="0" fontAlgn="base" hangingPunct="0">
        <a:spcBef>
          <a:spcPct val="20000"/>
        </a:spcBef>
        <a:spcAft>
          <a:spcPct val="0"/>
        </a:spcAft>
        <a:buChar char="•"/>
        <a:defRPr sz="2600">
          <a:solidFill>
            <a:srgbClr val="222222"/>
          </a:solidFill>
          <a:latin typeface="+mn-lt"/>
          <a:ea typeface="+mn-ea"/>
          <a:cs typeface="+mn-cs"/>
        </a:defRPr>
      </a:lvl1pPr>
      <a:lvl2pPr marL="742950" indent="-285750" algn="l" rtl="0" eaLnBrk="0" fontAlgn="base" hangingPunct="0">
        <a:spcBef>
          <a:spcPct val="20000"/>
        </a:spcBef>
        <a:spcAft>
          <a:spcPct val="0"/>
        </a:spcAft>
        <a:buChar char="–"/>
        <a:defRPr sz="2400">
          <a:solidFill>
            <a:srgbClr val="222222"/>
          </a:solidFill>
          <a:latin typeface="+mn-lt"/>
        </a:defRPr>
      </a:lvl2pPr>
      <a:lvl3pPr marL="1143000" indent="-228600" algn="l" rtl="0" eaLnBrk="0" fontAlgn="base" hangingPunct="0">
        <a:spcBef>
          <a:spcPct val="20000"/>
        </a:spcBef>
        <a:spcAft>
          <a:spcPct val="0"/>
        </a:spcAft>
        <a:buChar char="•"/>
        <a:defRPr sz="2200">
          <a:solidFill>
            <a:srgbClr val="222222"/>
          </a:solidFill>
          <a:latin typeface="+mn-lt"/>
        </a:defRPr>
      </a:lvl3pPr>
      <a:lvl4pPr marL="1600200" indent="-228600" algn="l" rtl="0" eaLnBrk="0" fontAlgn="base" hangingPunct="0">
        <a:spcBef>
          <a:spcPct val="20000"/>
        </a:spcBef>
        <a:spcAft>
          <a:spcPct val="0"/>
        </a:spcAft>
        <a:buChar char="–"/>
        <a:defRPr sz="2200">
          <a:solidFill>
            <a:srgbClr val="222222"/>
          </a:solidFill>
          <a:latin typeface="+mn-lt"/>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8"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8"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8"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8"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026"/>
          <p:cNvSpPr>
            <a:spLocks noGrp="1" noChangeArrowheads="1"/>
          </p:cNvSpPr>
          <p:nvPr>
            <p:ph type="ctrTitle" idx="4294967295"/>
          </p:nvPr>
        </p:nvSpPr>
        <p:spPr>
          <a:xfrm>
            <a:off x="609600" y="1447800"/>
            <a:ext cx="8001000" cy="2209800"/>
          </a:xfrm>
        </p:spPr>
        <p:txBody>
          <a:bodyPr/>
          <a:lstStyle/>
          <a:p>
            <a:r>
              <a:rPr lang="zh-CN" altLang="en-US" b="1" dirty="0" smtClean="0"/>
              <a:t>电子商务</a:t>
            </a:r>
            <a:r>
              <a:rPr lang="en-CA" b="1" dirty="0" smtClean="0"/>
              <a:t/>
            </a:r>
            <a:br>
              <a:rPr lang="en-CA" b="1" dirty="0" smtClean="0"/>
            </a:br>
            <a:r>
              <a:rPr lang="zh-CN" altLang="en-US" b="1" dirty="0" smtClean="0"/>
              <a:t>第</a:t>
            </a:r>
            <a:r>
              <a:rPr lang="en-US" altLang="zh-CN" b="1" dirty="0" smtClean="0"/>
              <a:t>10</a:t>
            </a:r>
            <a:r>
              <a:rPr lang="zh-CN" altLang="en-US" b="1" dirty="0" smtClean="0"/>
              <a:t>版</a:t>
            </a:r>
            <a:endParaRPr lang="en-US" b="1" dirty="0" smtClean="0"/>
          </a:p>
        </p:txBody>
      </p:sp>
      <p:sp>
        <p:nvSpPr>
          <p:cNvPr id="3075" name="Rectangle 1027"/>
          <p:cNvSpPr>
            <a:spLocks noGrp="1" noChangeArrowheads="1"/>
          </p:cNvSpPr>
          <p:nvPr>
            <p:ph type="subTitle" idx="4294967295"/>
          </p:nvPr>
        </p:nvSpPr>
        <p:spPr>
          <a:xfrm>
            <a:off x="682625" y="4524375"/>
            <a:ext cx="7927975" cy="1462088"/>
          </a:xfrm>
        </p:spPr>
        <p:txBody>
          <a:bodyPr/>
          <a:lstStyle/>
          <a:p>
            <a:pPr marL="0" indent="0" algn="ctr">
              <a:buFontTx/>
              <a:buNone/>
            </a:pPr>
            <a:r>
              <a:rPr lang="zh-CN" altLang="en-US" sz="3400" i="1" dirty="0" smtClean="0"/>
              <a:t>第</a:t>
            </a:r>
            <a:r>
              <a:rPr lang="en-US" altLang="zh-CN" sz="3400" i="1" dirty="0" smtClean="0"/>
              <a:t>10</a:t>
            </a:r>
            <a:r>
              <a:rPr lang="zh-CN" altLang="en-US" sz="3400" i="1" dirty="0" smtClean="0"/>
              <a:t>章</a:t>
            </a:r>
            <a:r>
              <a:rPr lang="en-US" sz="3400" i="1" dirty="0" smtClean="0"/>
              <a:t/>
            </a:r>
            <a:br>
              <a:rPr lang="en-US" sz="3400" i="1" dirty="0" smtClean="0"/>
            </a:br>
            <a:r>
              <a:rPr lang="zh-CN" altLang="en-US" sz="3400" i="1" dirty="0" smtClean="0"/>
              <a:t>电子商务</a:t>
            </a:r>
            <a:r>
              <a:rPr lang="zh-CN" altLang="en-US" sz="3400" i="1" dirty="0"/>
              <a:t>规</a:t>
            </a:r>
            <a:r>
              <a:rPr lang="zh-CN" altLang="en-US" sz="3400" i="1" dirty="0" smtClean="0"/>
              <a:t>划</a:t>
            </a:r>
            <a:endParaRPr lang="en-US" sz="3400" i="1" dirty="0" smtClean="0"/>
          </a:p>
        </p:txBody>
      </p:sp>
      <p:pic>
        <p:nvPicPr>
          <p:cNvPr id="5" name="Picture 4" descr="Cengage_1.jpg"/>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36671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89F71AA6-7603-4510-9D42-FA88C9667B1D}" type="slidenum">
              <a:rPr lang="en-US" smtClean="0"/>
              <a:pPr/>
              <a:t>10</a:t>
            </a:fld>
            <a:endParaRPr lang="en-US" dirty="0" smtClean="0"/>
          </a:p>
        </p:txBody>
      </p:sp>
      <p:sp>
        <p:nvSpPr>
          <p:cNvPr id="11268" name="Rectangle 7"/>
          <p:cNvSpPr>
            <a:spLocks noGrp="1" noChangeArrowheads="1"/>
          </p:cNvSpPr>
          <p:nvPr>
            <p:ph type="title" idx="4294967295"/>
          </p:nvPr>
        </p:nvSpPr>
        <p:spPr/>
        <p:txBody>
          <a:bodyPr/>
          <a:lstStyle/>
          <a:p>
            <a:r>
              <a:rPr lang="en-US" altLang="zh-CN" dirty="0" smtClean="0"/>
              <a:t>10.1.3  </a:t>
            </a:r>
            <a:r>
              <a:rPr lang="zh-CN" altLang="zh-CN" dirty="0" smtClean="0"/>
              <a:t>效益</a:t>
            </a:r>
            <a:r>
              <a:rPr lang="zh-CN" altLang="zh-CN" dirty="0"/>
              <a:t>的识别和衡量</a:t>
            </a:r>
            <a:r>
              <a:rPr lang="zh-CN" altLang="en-US" dirty="0"/>
              <a:t>（续）</a:t>
            </a:r>
            <a:endParaRPr lang="en-US" dirty="0" smtClean="0"/>
          </a:p>
        </p:txBody>
      </p:sp>
      <p:sp>
        <p:nvSpPr>
          <p:cNvPr id="11269" name="Rectangle 8"/>
          <p:cNvSpPr>
            <a:spLocks noGrp="1" noChangeArrowheads="1"/>
          </p:cNvSpPr>
          <p:nvPr>
            <p:ph type="body" idx="4294967295"/>
          </p:nvPr>
        </p:nvSpPr>
        <p:spPr/>
        <p:txBody>
          <a:bodyPr/>
          <a:lstStyle/>
          <a:p>
            <a:r>
              <a:rPr lang="zh-CN" altLang="zh-CN" dirty="0"/>
              <a:t>用网站来改善顾客服务或售后</a:t>
            </a:r>
            <a:r>
              <a:rPr lang="zh-CN" altLang="zh-CN" dirty="0" smtClean="0"/>
              <a:t>支持</a:t>
            </a:r>
            <a:endParaRPr lang="en-US" dirty="0" smtClean="0"/>
          </a:p>
          <a:p>
            <a:pPr lvl="1"/>
            <a:r>
              <a:rPr lang="zh-CN" altLang="zh-CN" dirty="0"/>
              <a:t>设定增加顾客满意</a:t>
            </a:r>
            <a:r>
              <a:rPr lang="zh-CN" altLang="zh-CN" dirty="0" smtClean="0"/>
              <a:t>度</a:t>
            </a:r>
            <a:endParaRPr lang="en-US" altLang="zh-CN" dirty="0" smtClean="0"/>
          </a:p>
          <a:p>
            <a:pPr lvl="1"/>
            <a:r>
              <a:rPr lang="zh-CN" altLang="zh-CN" dirty="0" smtClean="0"/>
              <a:t>或</a:t>
            </a:r>
            <a:r>
              <a:rPr lang="zh-CN" altLang="zh-CN" dirty="0"/>
              <a:t>降低顾客服务与支持</a:t>
            </a:r>
            <a:r>
              <a:rPr lang="zh-CN" altLang="zh-CN" dirty="0" smtClean="0"/>
              <a:t>成本</a:t>
            </a:r>
            <a:endParaRPr lang="en-US" dirty="0" smtClean="0"/>
          </a:p>
          <a:p>
            <a:pPr lvl="1"/>
            <a:r>
              <a:rPr lang="zh-CN" altLang="en-US" dirty="0" smtClean="0"/>
              <a:t>例子</a:t>
            </a:r>
            <a:r>
              <a:rPr lang="en-US" dirty="0" smtClean="0"/>
              <a:t>: </a:t>
            </a:r>
            <a:r>
              <a:rPr lang="zh-CN" altLang="en-US" dirty="0" smtClean="0"/>
              <a:t>飞利浦照明设备公司</a:t>
            </a:r>
            <a:r>
              <a:rPr lang="en-US" dirty="0" smtClean="0"/>
              <a:t> </a:t>
            </a:r>
          </a:p>
          <a:p>
            <a:pPr lvl="2"/>
            <a:r>
              <a:rPr lang="zh-CN" altLang="en-US" dirty="0" smtClean="0"/>
              <a:t>为</a:t>
            </a:r>
            <a:r>
              <a:rPr lang="zh-CN" altLang="zh-CN" dirty="0" smtClean="0"/>
              <a:t>小</a:t>
            </a:r>
            <a:r>
              <a:rPr lang="zh-CN" altLang="zh-CN" dirty="0"/>
              <a:t>客户提供一</a:t>
            </a:r>
            <a:r>
              <a:rPr lang="zh-CN" altLang="zh-CN" dirty="0" smtClean="0"/>
              <a:t>个</a:t>
            </a:r>
            <a:r>
              <a:rPr lang="zh-CN" altLang="en-US" dirty="0" smtClean="0"/>
              <a:t>网络</a:t>
            </a:r>
            <a:r>
              <a:rPr lang="zh-CN" altLang="zh-CN" dirty="0" smtClean="0"/>
              <a:t>订货系</a:t>
            </a:r>
            <a:endParaRPr lang="en-US" dirty="0" smtClean="0"/>
          </a:p>
          <a:p>
            <a:pPr lvl="2"/>
            <a:r>
              <a:rPr lang="zh-CN" altLang="en-US" dirty="0" smtClean="0"/>
              <a:t>主要目标</a:t>
            </a:r>
            <a:r>
              <a:rPr lang="en-US" dirty="0" smtClean="0"/>
              <a:t>:</a:t>
            </a:r>
            <a:r>
              <a:rPr lang="zh-CN" altLang="en-US" dirty="0" smtClean="0"/>
              <a:t>降低小额订单处理成本</a:t>
            </a:r>
            <a:endParaRPr lang="en-US" dirty="0" smtClean="0"/>
          </a:p>
          <a:p>
            <a:pPr lvl="2"/>
            <a:r>
              <a:rPr lang="zh-CN" altLang="zh-CN" dirty="0"/>
              <a:t>建立了一个试验性的网站并邀请许多小客户来试用该</a:t>
            </a:r>
            <a:r>
              <a:rPr lang="zh-CN" altLang="zh-CN" dirty="0" smtClean="0"/>
              <a:t>网站</a:t>
            </a:r>
            <a:endParaRPr lang="en-US" dirty="0" smtClean="0"/>
          </a:p>
          <a:p>
            <a:pPr lvl="2"/>
            <a:r>
              <a:rPr lang="zh-CN" altLang="en-US" dirty="0" smtClean="0"/>
              <a:t>结果</a:t>
            </a:r>
            <a:r>
              <a:rPr lang="en-US" dirty="0" smtClean="0"/>
              <a:t>:</a:t>
            </a:r>
            <a:r>
              <a:rPr lang="zh-CN" altLang="zh-CN" dirty="0"/>
              <a:t>客户的服务电话下降了</a:t>
            </a:r>
            <a:r>
              <a:rPr lang="en-US" altLang="zh-CN" dirty="0"/>
              <a:t>80</a:t>
            </a:r>
            <a:r>
              <a:rPr lang="en-US" altLang="zh-CN" dirty="0" smtClean="0"/>
              <a:t>%</a:t>
            </a:r>
            <a:endParaRPr lang="en-US" dirty="0" smtClean="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title" idx="4294967295"/>
          </p:nvPr>
        </p:nvSpPr>
        <p:spPr/>
        <p:txBody>
          <a:bodyPr/>
          <a:lstStyle/>
          <a:p>
            <a:r>
              <a:rPr lang="en-US" altLang="zh-CN" dirty="0" smtClean="0"/>
              <a:t>10.1.3  </a:t>
            </a:r>
            <a:r>
              <a:rPr lang="zh-CN" altLang="zh-CN" dirty="0" smtClean="0"/>
              <a:t>效益</a:t>
            </a:r>
            <a:r>
              <a:rPr lang="zh-CN" altLang="zh-CN" dirty="0"/>
              <a:t>的识别和衡量</a:t>
            </a:r>
            <a:r>
              <a:rPr lang="zh-CN" altLang="en-US" dirty="0"/>
              <a:t>（续）</a:t>
            </a:r>
            <a:endParaRPr lang="en-US" dirty="0" smtClean="0"/>
          </a:p>
        </p:txBody>
      </p:sp>
      <p:sp>
        <p:nvSpPr>
          <p:cNvPr id="12291" name="Rectangle 8"/>
          <p:cNvSpPr>
            <a:spLocks noGrp="1" noChangeArrowheads="1"/>
          </p:cNvSpPr>
          <p:nvPr>
            <p:ph type="body" idx="4294967295"/>
          </p:nvPr>
        </p:nvSpPr>
        <p:spPr/>
        <p:txBody>
          <a:bodyPr/>
          <a:lstStyle/>
          <a:p>
            <a:r>
              <a:rPr lang="zh-CN" altLang="zh-CN" dirty="0" smtClean="0"/>
              <a:t>其他电子商务</a:t>
            </a:r>
            <a:r>
              <a:rPr lang="zh-CN" altLang="en-US" dirty="0" smtClean="0"/>
              <a:t>计划的</a:t>
            </a:r>
            <a:r>
              <a:rPr lang="zh-CN" altLang="zh-CN" dirty="0" smtClean="0"/>
              <a:t>衡量方法</a:t>
            </a:r>
            <a:endParaRPr lang="en-US" dirty="0" smtClean="0"/>
          </a:p>
          <a:p>
            <a:pPr lvl="1"/>
            <a:r>
              <a:rPr lang="zh-CN" altLang="zh-CN" dirty="0"/>
              <a:t>供应链</a:t>
            </a:r>
            <a:r>
              <a:rPr lang="zh-CN" altLang="zh-CN" dirty="0" smtClean="0"/>
              <a:t>经理</a:t>
            </a:r>
            <a:endParaRPr lang="en-US" dirty="0" smtClean="0"/>
          </a:p>
          <a:p>
            <a:pPr lvl="2"/>
            <a:r>
              <a:rPr lang="zh-CN" altLang="zh-CN" dirty="0"/>
              <a:t>衡量供应成本的降低、质量的提高或订单履行时间的</a:t>
            </a:r>
            <a:r>
              <a:rPr lang="zh-CN" altLang="zh-CN" dirty="0" smtClean="0"/>
              <a:t>缩短</a:t>
            </a:r>
            <a:endParaRPr lang="en-US" dirty="0" smtClean="0"/>
          </a:p>
          <a:p>
            <a:pPr lvl="1"/>
            <a:r>
              <a:rPr lang="zh-CN" altLang="en-US" dirty="0" smtClean="0"/>
              <a:t>拍卖网站</a:t>
            </a:r>
            <a:endParaRPr lang="en-US" dirty="0" smtClean="0"/>
          </a:p>
          <a:p>
            <a:pPr lvl="2"/>
            <a:r>
              <a:rPr lang="zh-CN" altLang="zh-CN" dirty="0"/>
              <a:t>可就拍卖量、出价人和卖家数量、已卖物品的金额、已卖物品的数量或注册用户的数量设定相应的</a:t>
            </a:r>
            <a:r>
              <a:rPr lang="zh-CN" altLang="zh-CN" dirty="0" smtClean="0"/>
              <a:t>目标</a:t>
            </a:r>
            <a:endParaRPr lang="en-US" dirty="0" smtClean="0"/>
          </a:p>
        </p:txBody>
      </p:sp>
      <p:sp>
        <p:nvSpPr>
          <p:cNvPr id="1229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C86805F-A798-4C02-850D-772159A01EF8}" type="slidenum">
              <a:rPr lang="en-US" smtClean="0"/>
              <a:pPr/>
              <a:t>11</a:t>
            </a:fld>
            <a:endParaRPr lang="en-US"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p:cNvSpPr>
            <a:spLocks noGrp="1" noChangeArrowheads="1"/>
          </p:cNvSpPr>
          <p:nvPr>
            <p:ph type="title" idx="4294967295"/>
          </p:nvPr>
        </p:nvSpPr>
        <p:spPr/>
        <p:txBody>
          <a:bodyPr/>
          <a:lstStyle/>
          <a:p>
            <a:r>
              <a:rPr lang="en-US" altLang="zh-CN" dirty="0" smtClean="0"/>
              <a:t>10.1.3  </a:t>
            </a:r>
            <a:r>
              <a:rPr lang="zh-CN" altLang="zh-CN" dirty="0" smtClean="0"/>
              <a:t>效益</a:t>
            </a:r>
            <a:r>
              <a:rPr lang="zh-CN" altLang="zh-CN" dirty="0"/>
              <a:t>的识别和衡量</a:t>
            </a:r>
            <a:r>
              <a:rPr lang="zh-CN" altLang="en-US" dirty="0"/>
              <a:t>（续）</a:t>
            </a:r>
            <a:endParaRPr lang="en-US" dirty="0" smtClean="0"/>
          </a:p>
        </p:txBody>
      </p:sp>
      <p:sp>
        <p:nvSpPr>
          <p:cNvPr id="13315" name="Rectangle 8"/>
          <p:cNvSpPr>
            <a:spLocks noGrp="1" noChangeArrowheads="1"/>
          </p:cNvSpPr>
          <p:nvPr>
            <p:ph type="body" idx="4294967295"/>
          </p:nvPr>
        </p:nvSpPr>
        <p:spPr/>
        <p:txBody>
          <a:bodyPr/>
          <a:lstStyle/>
          <a:p>
            <a:r>
              <a:rPr lang="zh-CN" altLang="zh-CN" dirty="0"/>
              <a:t>其他电子商务</a:t>
            </a:r>
            <a:r>
              <a:rPr lang="zh-CN" altLang="en-US" dirty="0"/>
              <a:t>计划的</a:t>
            </a:r>
            <a:r>
              <a:rPr lang="zh-CN" altLang="zh-CN" dirty="0"/>
              <a:t>衡量</a:t>
            </a:r>
            <a:r>
              <a:rPr lang="zh-CN" altLang="zh-CN" dirty="0" smtClean="0"/>
              <a:t>方法</a:t>
            </a:r>
            <a:r>
              <a:rPr lang="zh-CN" altLang="en-US" dirty="0" smtClean="0"/>
              <a:t>（续）</a:t>
            </a:r>
            <a:endParaRPr lang="en-US" altLang="zh-CN" dirty="0"/>
          </a:p>
          <a:p>
            <a:pPr lvl="1"/>
            <a:r>
              <a:rPr lang="zh-CN" altLang="en-US" dirty="0" smtClean="0"/>
              <a:t>虚拟社区和网络门户</a:t>
            </a:r>
            <a:endParaRPr lang="en-US" dirty="0" smtClean="0"/>
          </a:p>
          <a:p>
            <a:pPr lvl="2"/>
            <a:r>
              <a:rPr lang="zh-CN" altLang="zh-CN" dirty="0"/>
              <a:t>衡量访问者数量，并尽量衡量访问者对网站的认知</a:t>
            </a:r>
            <a:r>
              <a:rPr lang="zh-CN" altLang="zh-CN" dirty="0" smtClean="0"/>
              <a:t>质量</a:t>
            </a:r>
            <a:endParaRPr lang="en-US" b="1" dirty="0" smtClean="0"/>
          </a:p>
          <a:p>
            <a:r>
              <a:rPr lang="zh-CN" altLang="zh-CN" dirty="0"/>
              <a:t>衡量标准</a:t>
            </a:r>
            <a:endParaRPr lang="en-US" b="1" dirty="0" smtClean="0"/>
          </a:p>
          <a:p>
            <a:pPr lvl="1"/>
            <a:r>
              <a:rPr lang="zh-CN" altLang="zh-CN" dirty="0"/>
              <a:t>公司可用来评估电子商务效益的一些</a:t>
            </a:r>
            <a:r>
              <a:rPr lang="zh-CN" altLang="zh-CN" dirty="0" smtClean="0"/>
              <a:t>测量方法</a:t>
            </a:r>
            <a:endParaRPr lang="en-US" dirty="0" smtClean="0"/>
          </a:p>
          <a:p>
            <a:pPr lvl="2"/>
            <a:r>
              <a:rPr lang="zh-CN" altLang="en-US" dirty="0" smtClean="0"/>
              <a:t>在线调查</a:t>
            </a:r>
            <a:endParaRPr lang="en-US" dirty="0" smtClean="0"/>
          </a:p>
          <a:p>
            <a:pPr lvl="2"/>
            <a:r>
              <a:rPr lang="zh-CN" altLang="en-US" dirty="0" smtClean="0"/>
              <a:t>估计</a:t>
            </a:r>
            <a:r>
              <a:rPr lang="en-US" dirty="0" smtClean="0"/>
              <a:t>:</a:t>
            </a:r>
            <a:r>
              <a:rPr lang="zh-CN" altLang="zh-CN" dirty="0" smtClean="0"/>
              <a:t>每个</a:t>
            </a:r>
            <a:r>
              <a:rPr lang="zh-CN" altLang="zh-CN" dirty="0"/>
              <a:t>访问者在网站的滞留时间和访问该网站的</a:t>
            </a:r>
            <a:r>
              <a:rPr lang="zh-CN" altLang="zh-CN" dirty="0" smtClean="0"/>
              <a:t>频率</a:t>
            </a:r>
            <a:endParaRPr lang="en-US" dirty="0" smtClean="0"/>
          </a:p>
        </p:txBody>
      </p:sp>
      <p:sp>
        <p:nvSpPr>
          <p:cNvPr id="1331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A67EE32-5689-4731-8DC5-81DF00202ECA}" type="slidenum">
              <a:rPr lang="en-US" smtClean="0"/>
              <a:pPr/>
              <a:t>12</a:t>
            </a:fld>
            <a:endParaRPr lang="en-US" dirty="0" smtClean="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zh-CN" dirty="0" smtClean="0"/>
              <a:t>10.1.3  </a:t>
            </a:r>
            <a:r>
              <a:rPr lang="zh-CN" altLang="zh-CN" dirty="0" smtClean="0"/>
              <a:t>效益</a:t>
            </a:r>
            <a:r>
              <a:rPr lang="zh-CN" altLang="zh-CN" dirty="0"/>
              <a:t>的识别和衡量</a:t>
            </a:r>
            <a:r>
              <a:rPr lang="zh-CN" altLang="en-US" dirty="0"/>
              <a:t>（续）</a:t>
            </a:r>
            <a:endParaRPr lang="en-US" dirty="0" smtClean="0"/>
          </a:p>
        </p:txBody>
      </p:sp>
      <p:sp>
        <p:nvSpPr>
          <p:cNvPr id="15363" name="Rectangle 3"/>
          <p:cNvSpPr>
            <a:spLocks noGrp="1" noChangeArrowheads="1"/>
          </p:cNvSpPr>
          <p:nvPr>
            <p:ph type="body" idx="1"/>
          </p:nvPr>
        </p:nvSpPr>
        <p:spPr/>
        <p:txBody>
          <a:bodyPr/>
          <a:lstStyle/>
          <a:p>
            <a:r>
              <a:rPr lang="zh-CN" altLang="en-US" dirty="0" smtClean="0"/>
              <a:t>衡量的效益单位</a:t>
            </a:r>
            <a:endParaRPr lang="en-US" dirty="0" smtClean="0"/>
          </a:p>
          <a:p>
            <a:pPr lvl="1"/>
            <a:r>
              <a:rPr lang="zh-CN" altLang="zh-CN" dirty="0"/>
              <a:t>把所有的原始衡量活动</a:t>
            </a:r>
            <a:r>
              <a:rPr lang="zh-CN" altLang="zh-CN" dirty="0" smtClean="0"/>
              <a:t>转化</a:t>
            </a:r>
            <a:r>
              <a:rPr lang="zh-CN" altLang="zh-CN" dirty="0"/>
              <a:t>成具体的</a:t>
            </a:r>
            <a:r>
              <a:rPr lang="zh-CN" altLang="zh-CN" dirty="0" smtClean="0"/>
              <a:t>金额</a:t>
            </a:r>
            <a:endParaRPr lang="en-US" dirty="0" smtClean="0"/>
          </a:p>
          <a:p>
            <a:pPr lvl="2"/>
            <a:r>
              <a:rPr lang="zh-CN" altLang="en-US" dirty="0" smtClean="0"/>
              <a:t>比较效益和成本</a:t>
            </a:r>
            <a:endParaRPr lang="en-US" dirty="0" smtClean="0"/>
          </a:p>
          <a:p>
            <a:pPr lvl="2"/>
            <a:r>
              <a:rPr lang="zh-CN" altLang="zh-CN" dirty="0"/>
              <a:t>将由此带来的纯</a:t>
            </a:r>
            <a:r>
              <a:rPr lang="zh-CN" altLang="zh-CN" dirty="0" smtClean="0"/>
              <a:t>收益）</a:t>
            </a:r>
            <a:r>
              <a:rPr lang="zh-CN" altLang="zh-CN" dirty="0"/>
              <a:t>与由其他项目得到的纯收益进行</a:t>
            </a:r>
            <a:r>
              <a:rPr lang="zh-CN" altLang="zh-CN" dirty="0" smtClean="0"/>
              <a:t>比较</a:t>
            </a:r>
            <a:endParaRPr lang="en-US" dirty="0" smtClean="0"/>
          </a:p>
          <a:p>
            <a:pPr lvl="1"/>
            <a:r>
              <a:rPr lang="zh-CN" altLang="zh-CN" dirty="0"/>
              <a:t>很难用金额来衡量这些</a:t>
            </a:r>
            <a:r>
              <a:rPr lang="zh-CN" altLang="zh-CN" dirty="0" smtClean="0"/>
              <a:t>价值</a:t>
            </a:r>
            <a:endParaRPr lang="en-US" dirty="0" smtClean="0"/>
          </a:p>
        </p:txBody>
      </p:sp>
      <p:sp>
        <p:nvSpPr>
          <p:cNvPr id="15365"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A34DB8E5-FD4A-4804-9A78-D2C62219DF30}" type="slidenum">
              <a:rPr lang="en-US" sz="1400"/>
              <a:pPr algn="r" eaLnBrk="1" hangingPunct="1"/>
              <a:t>13</a:t>
            </a:fld>
            <a:endParaRPr lang="en-US" sz="1400" dirty="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13</a:t>
            </a:fld>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title" idx="4294967295"/>
          </p:nvPr>
        </p:nvSpPr>
        <p:spPr/>
        <p:txBody>
          <a:bodyPr/>
          <a:lstStyle/>
          <a:p>
            <a:r>
              <a:rPr lang="en-US" altLang="zh-CN" dirty="0" smtClean="0"/>
              <a:t>10.1.4  </a:t>
            </a:r>
            <a:r>
              <a:rPr lang="zh-CN" altLang="zh-CN" dirty="0" smtClean="0"/>
              <a:t>识别和估计成本</a:t>
            </a:r>
            <a:endParaRPr lang="zh-CN" altLang="zh-CN" dirty="0"/>
          </a:p>
        </p:txBody>
      </p:sp>
      <p:sp>
        <p:nvSpPr>
          <p:cNvPr id="16387" name="Rectangle 8"/>
          <p:cNvSpPr>
            <a:spLocks noGrp="1" noChangeArrowheads="1"/>
          </p:cNvSpPr>
          <p:nvPr>
            <p:ph type="body" idx="4294967295"/>
          </p:nvPr>
        </p:nvSpPr>
        <p:spPr/>
        <p:txBody>
          <a:bodyPr/>
          <a:lstStyle/>
          <a:p>
            <a:r>
              <a:rPr lang="zh-CN" altLang="zh-CN" dirty="0"/>
              <a:t>信息技术项目的</a:t>
            </a:r>
            <a:r>
              <a:rPr lang="zh-CN" altLang="zh-CN" dirty="0" smtClean="0"/>
              <a:t>成本</a:t>
            </a:r>
            <a:r>
              <a:rPr lang="en-US" dirty="0" smtClean="0"/>
              <a:t> </a:t>
            </a:r>
          </a:p>
          <a:p>
            <a:pPr lvl="1"/>
            <a:r>
              <a:rPr lang="zh-CN" altLang="zh-CN" dirty="0"/>
              <a:t>难以估计和</a:t>
            </a:r>
            <a:r>
              <a:rPr lang="zh-CN" altLang="zh-CN" dirty="0" smtClean="0"/>
              <a:t>控制</a:t>
            </a:r>
            <a:endParaRPr lang="en-US" dirty="0" smtClean="0"/>
          </a:p>
          <a:p>
            <a:r>
              <a:rPr lang="zh-CN" altLang="zh-CN" dirty="0" smtClean="0"/>
              <a:t>网站</a:t>
            </a:r>
            <a:r>
              <a:rPr lang="zh-CN" altLang="zh-CN" dirty="0"/>
              <a:t>开发</a:t>
            </a:r>
            <a:endParaRPr lang="en-US" dirty="0" smtClean="0"/>
          </a:p>
          <a:p>
            <a:pPr lvl="1"/>
            <a:r>
              <a:rPr lang="zh-CN" altLang="en-US" dirty="0" smtClean="0"/>
              <a:t>使用快速变化的软硬件技术</a:t>
            </a:r>
            <a:endParaRPr lang="en-US" dirty="0" smtClean="0"/>
          </a:p>
          <a:p>
            <a:pPr lvl="2"/>
            <a:r>
              <a:rPr lang="zh-CN" altLang="zh-CN" dirty="0"/>
              <a:t>硬件成本在不断</a:t>
            </a:r>
            <a:r>
              <a:rPr lang="zh-CN" altLang="zh-CN" dirty="0" smtClean="0"/>
              <a:t>下降</a:t>
            </a:r>
            <a:endParaRPr lang="en-US" dirty="0" smtClean="0"/>
          </a:p>
          <a:p>
            <a:pPr lvl="1"/>
            <a:r>
              <a:rPr lang="zh-CN" altLang="zh-CN" dirty="0"/>
              <a:t>软件复杂性的</a:t>
            </a:r>
            <a:r>
              <a:rPr lang="zh-CN" altLang="zh-CN" dirty="0" smtClean="0"/>
              <a:t>增加</a:t>
            </a:r>
            <a:endParaRPr lang="en-US" dirty="0" smtClean="0"/>
          </a:p>
          <a:p>
            <a:pPr lvl="2"/>
            <a:r>
              <a:rPr lang="zh-CN" altLang="zh-CN" dirty="0"/>
              <a:t>需要更多新的便宜的</a:t>
            </a:r>
            <a:r>
              <a:rPr lang="zh-CN" altLang="zh-CN" dirty="0" smtClean="0"/>
              <a:t>硬件</a:t>
            </a:r>
            <a:endParaRPr lang="en-US" dirty="0" smtClean="0"/>
          </a:p>
          <a:p>
            <a:pPr lvl="2"/>
            <a:r>
              <a:rPr lang="zh-CN" altLang="zh-CN" dirty="0"/>
              <a:t>又导致了硬件总成本的净增</a:t>
            </a:r>
            <a:r>
              <a:rPr lang="zh-CN" altLang="zh-CN" dirty="0" smtClean="0"/>
              <a:t>加</a:t>
            </a:r>
            <a:endParaRPr lang="en-US" dirty="0" smtClean="0"/>
          </a:p>
        </p:txBody>
      </p:sp>
      <p:sp>
        <p:nvSpPr>
          <p:cNvPr id="1638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974CE28-98F5-4E89-91E0-617B1CF0F6BB}" type="slidenum">
              <a:rPr lang="en-US" smtClean="0"/>
              <a:pPr/>
              <a:t>14</a:t>
            </a:fld>
            <a:endParaRPr lang="en-US" dirty="0" smtClean="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10.1.4  </a:t>
            </a:r>
            <a:r>
              <a:rPr lang="zh-CN" altLang="zh-CN" dirty="0" smtClean="0"/>
              <a:t>识别</a:t>
            </a:r>
            <a:r>
              <a:rPr lang="zh-CN" altLang="zh-CN" dirty="0"/>
              <a:t>和估计成本</a:t>
            </a:r>
            <a:r>
              <a:rPr lang="zh-CN" altLang="en-US" dirty="0"/>
              <a:t>（续）</a:t>
            </a:r>
            <a:endParaRPr lang="en-US" dirty="0"/>
          </a:p>
        </p:txBody>
      </p:sp>
      <p:sp>
        <p:nvSpPr>
          <p:cNvPr id="3" name="Content Placeholder 2"/>
          <p:cNvSpPr>
            <a:spLocks noGrp="1"/>
          </p:cNvSpPr>
          <p:nvPr>
            <p:ph idx="1"/>
          </p:nvPr>
        </p:nvSpPr>
        <p:spPr/>
        <p:txBody>
          <a:bodyPr/>
          <a:lstStyle/>
          <a:p>
            <a:r>
              <a:rPr lang="zh-CN" altLang="zh-CN" dirty="0" smtClean="0"/>
              <a:t>软件经常</a:t>
            </a:r>
            <a:r>
              <a:rPr lang="zh-CN" altLang="zh-CN" dirty="0"/>
              <a:t>超出最初的</a:t>
            </a:r>
            <a:r>
              <a:rPr lang="zh-CN" altLang="zh-CN" dirty="0" smtClean="0"/>
              <a:t>预算</a:t>
            </a:r>
            <a:endParaRPr lang="en-US" dirty="0" smtClean="0"/>
          </a:p>
          <a:p>
            <a:r>
              <a:rPr lang="zh-CN" altLang="en-US" dirty="0" smtClean="0"/>
              <a:t>网络技术的快速变化增加了项目计划的难度</a:t>
            </a:r>
            <a:endParaRPr lang="en-US" dirty="0"/>
          </a:p>
        </p:txBody>
      </p:sp>
      <p:sp>
        <p:nvSpPr>
          <p:cNvPr id="5" name="Slide Number Placeholder 4"/>
          <p:cNvSpPr>
            <a:spLocks noGrp="1"/>
          </p:cNvSpPr>
          <p:nvPr>
            <p:ph type="sldNum" sz="quarter" idx="11"/>
          </p:nvPr>
        </p:nvSpPr>
        <p:spPr/>
        <p:txBody>
          <a:bodyPr/>
          <a:lstStyle/>
          <a:p>
            <a:pPr>
              <a:defRPr/>
            </a:pPr>
            <a:fld id="{D99709AA-E14E-489B-9DC7-D08F7166EE99}" type="slidenum">
              <a:rPr lang="en-US" smtClean="0"/>
              <a:pPr>
                <a:defRPr/>
              </a:pPr>
              <a:t>15</a:t>
            </a:fld>
            <a:endParaRPr lang="en-US" dirty="0"/>
          </a:p>
        </p:txBody>
      </p:sp>
    </p:spTree>
    <p:extLst>
      <p:ext uri="{BB962C8B-B14F-4D97-AF65-F5344CB8AC3E}">
        <p14:creationId xmlns:p14="http://schemas.microsoft.com/office/powerpoint/2010/main" val="7203308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7"/>
          <p:cNvSpPr>
            <a:spLocks noGrp="1" noChangeArrowheads="1"/>
          </p:cNvSpPr>
          <p:nvPr>
            <p:ph type="title"/>
          </p:nvPr>
        </p:nvSpPr>
        <p:spPr/>
        <p:txBody>
          <a:bodyPr/>
          <a:lstStyle/>
          <a:p>
            <a:r>
              <a:rPr lang="en-US" altLang="zh-CN" dirty="0" smtClean="0"/>
              <a:t>10.1.4  </a:t>
            </a:r>
            <a:r>
              <a:rPr lang="zh-CN" altLang="zh-CN" dirty="0" smtClean="0"/>
              <a:t>识别</a:t>
            </a:r>
            <a:r>
              <a:rPr lang="zh-CN" altLang="zh-CN" dirty="0"/>
              <a:t>和估计</a:t>
            </a:r>
            <a:r>
              <a:rPr lang="zh-CN" altLang="zh-CN" dirty="0" smtClean="0"/>
              <a:t>成本</a:t>
            </a:r>
            <a:r>
              <a:rPr lang="zh-CN" altLang="en-US" dirty="0" smtClean="0"/>
              <a:t>（续）</a:t>
            </a:r>
            <a:endParaRPr lang="en-US" dirty="0" smtClean="0"/>
          </a:p>
        </p:txBody>
      </p:sp>
      <p:sp>
        <p:nvSpPr>
          <p:cNvPr id="17416" name="Rectangle 8"/>
          <p:cNvSpPr>
            <a:spLocks noGrp="1" noChangeArrowheads="1"/>
          </p:cNvSpPr>
          <p:nvPr>
            <p:ph type="body" idx="1"/>
          </p:nvPr>
        </p:nvSpPr>
        <p:spPr/>
        <p:txBody>
          <a:bodyPr/>
          <a:lstStyle/>
          <a:p>
            <a:r>
              <a:rPr lang="zh-CN" altLang="zh-CN" b="1" dirty="0"/>
              <a:t>总拥有</a:t>
            </a:r>
            <a:r>
              <a:rPr lang="zh-CN" altLang="zh-CN" b="1" dirty="0" smtClean="0"/>
              <a:t>成本</a:t>
            </a:r>
            <a:r>
              <a:rPr lang="en-US" b="1" dirty="0" smtClean="0"/>
              <a:t> (TCO)</a:t>
            </a:r>
          </a:p>
          <a:p>
            <a:pPr lvl="1"/>
            <a:r>
              <a:rPr lang="zh-CN" altLang="en-US" dirty="0" smtClean="0"/>
              <a:t>包括所有与活动相关的成本</a:t>
            </a:r>
            <a:endParaRPr lang="en-US" dirty="0" smtClean="0"/>
          </a:p>
          <a:p>
            <a:r>
              <a:rPr lang="zh-CN" altLang="en-US" dirty="0" smtClean="0"/>
              <a:t>电子商务实施总拥有成本包括</a:t>
            </a:r>
            <a:r>
              <a:rPr lang="en-US" dirty="0" smtClean="0"/>
              <a:t>:</a:t>
            </a:r>
          </a:p>
          <a:p>
            <a:pPr lvl="1"/>
            <a:r>
              <a:rPr lang="zh-CN" altLang="zh-CN" dirty="0"/>
              <a:t>硬件</a:t>
            </a:r>
            <a:r>
              <a:rPr lang="zh-CN" altLang="zh-CN" dirty="0" smtClean="0"/>
              <a:t>成本、</a:t>
            </a:r>
            <a:r>
              <a:rPr lang="zh-CN" altLang="zh-CN" dirty="0"/>
              <a:t>软件</a:t>
            </a:r>
            <a:r>
              <a:rPr lang="zh-CN" altLang="zh-CN" dirty="0" smtClean="0"/>
              <a:t>成本、</a:t>
            </a:r>
            <a:r>
              <a:rPr lang="zh-CN" altLang="zh-CN" dirty="0"/>
              <a:t>网站设计的外包费、项目参与员工的工资与福利、网站开通后的</a:t>
            </a:r>
            <a:r>
              <a:rPr lang="zh-CN" altLang="zh-CN" dirty="0" smtClean="0"/>
              <a:t>维护费用</a:t>
            </a:r>
            <a:endParaRPr lang="en-US" dirty="0" smtClean="0"/>
          </a:p>
          <a:p>
            <a:r>
              <a:rPr lang="zh-CN" altLang="en-US" dirty="0" smtClean="0"/>
              <a:t>好的总拥有成本</a:t>
            </a:r>
            <a:endParaRPr lang="en-US" dirty="0" smtClean="0"/>
          </a:p>
          <a:p>
            <a:pPr lvl="1"/>
            <a:r>
              <a:rPr lang="zh-CN" altLang="zh-CN" dirty="0"/>
              <a:t>还要考虑网站未来重新设计的频率</a:t>
            </a:r>
            <a:r>
              <a:rPr lang="zh-CN" altLang="zh-CN" dirty="0" smtClean="0"/>
              <a:t>。</a:t>
            </a:r>
            <a:endParaRPr lang="en-US" dirty="0" smtClean="0"/>
          </a:p>
        </p:txBody>
      </p:sp>
      <p:sp>
        <p:nvSpPr>
          <p:cNvPr id="17411"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B9D721C-3185-45D9-A19E-940052F04D0F}" type="slidenum">
              <a:rPr lang="en-US" smtClean="0"/>
              <a:pPr/>
              <a:t>16</a:t>
            </a:fld>
            <a:endParaRPr lang="en-US" dirty="0" smtClean="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9"/>
          <p:cNvSpPr>
            <a:spLocks noGrp="1" noChangeArrowheads="1"/>
          </p:cNvSpPr>
          <p:nvPr>
            <p:ph type="title"/>
          </p:nvPr>
        </p:nvSpPr>
        <p:spPr/>
        <p:txBody>
          <a:bodyPr/>
          <a:lstStyle/>
          <a:p>
            <a:r>
              <a:rPr lang="en-US" altLang="zh-CN" dirty="0" smtClean="0"/>
              <a:t>10.1.4  </a:t>
            </a:r>
            <a:r>
              <a:rPr lang="zh-CN" altLang="zh-CN" dirty="0" smtClean="0"/>
              <a:t>识别</a:t>
            </a:r>
            <a:r>
              <a:rPr lang="zh-CN" altLang="zh-CN" dirty="0"/>
              <a:t>和估计成本</a:t>
            </a:r>
            <a:r>
              <a:rPr lang="zh-CN" altLang="en-US" dirty="0"/>
              <a:t>（续）</a:t>
            </a:r>
            <a:endParaRPr lang="en-US" dirty="0" smtClean="0"/>
          </a:p>
        </p:txBody>
      </p:sp>
      <p:sp>
        <p:nvSpPr>
          <p:cNvPr id="19466" name="Rectangle 10"/>
          <p:cNvSpPr>
            <a:spLocks noGrp="1" noChangeArrowheads="1"/>
          </p:cNvSpPr>
          <p:nvPr>
            <p:ph type="body" idx="1"/>
          </p:nvPr>
        </p:nvSpPr>
        <p:spPr/>
        <p:txBody>
          <a:bodyPr/>
          <a:lstStyle/>
          <a:p>
            <a:r>
              <a:rPr lang="zh-CN" altLang="en-US" b="1" dirty="0" smtClean="0"/>
              <a:t>机会成本</a:t>
            </a:r>
            <a:endParaRPr lang="en-US" b="1" dirty="0" smtClean="0"/>
          </a:p>
          <a:p>
            <a:pPr lvl="1"/>
            <a:r>
              <a:rPr lang="zh-CN" altLang="en-US" dirty="0" smtClean="0"/>
              <a:t>没有进行某项活动所带来的损失</a:t>
            </a:r>
            <a:endParaRPr lang="en-US" dirty="0" smtClean="0"/>
          </a:p>
          <a:p>
            <a:pPr lvl="1"/>
            <a:r>
              <a:rPr lang="zh-CN" altLang="en-US" dirty="0" smtClean="0"/>
              <a:t>电子商务计划最大最显著的成本</a:t>
            </a:r>
            <a:endParaRPr lang="en-US" altLang="zh-CN" dirty="0" smtClean="0"/>
          </a:p>
          <a:p>
            <a:pPr lvl="1"/>
            <a:r>
              <a:rPr lang="zh-CN" altLang="zh-CN" dirty="0"/>
              <a:t>不开展电子商务带来的机会</a:t>
            </a:r>
            <a:r>
              <a:rPr lang="zh-CN" altLang="zh-CN" dirty="0" smtClean="0"/>
              <a:t>损失</a:t>
            </a:r>
            <a:endParaRPr lang="en-US" dirty="0" smtClean="0"/>
          </a:p>
          <a:p>
            <a:pPr lvl="1"/>
            <a:r>
              <a:rPr lang="zh-CN" altLang="en-US" dirty="0" smtClean="0"/>
              <a:t>例子</a:t>
            </a:r>
            <a:r>
              <a:rPr lang="en-US" dirty="0" smtClean="0"/>
              <a:t>:</a:t>
            </a:r>
            <a:r>
              <a:rPr lang="zh-CN" altLang="zh-CN" dirty="0"/>
              <a:t>未获得的客户价值、未实现的销售、未发现的供应商或在企业供应链中未取得的成本降低</a:t>
            </a:r>
            <a:r>
              <a:rPr lang="zh-CN" altLang="zh-CN" dirty="0" smtClean="0"/>
              <a:t>等</a:t>
            </a:r>
            <a:endParaRPr lang="en-US" dirty="0" smtClean="0"/>
          </a:p>
        </p:txBody>
      </p:sp>
      <p:sp>
        <p:nvSpPr>
          <p:cNvPr id="18435"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336D175-CE84-490B-BA32-2C6959657BF9}" type="slidenum">
              <a:rPr lang="en-US" smtClean="0"/>
              <a:pPr/>
              <a:t>17</a:t>
            </a:fld>
            <a:endParaRPr lang="en-US" dirty="0" smtClean="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a:spLocks noGrp="1" noChangeArrowheads="1"/>
          </p:cNvSpPr>
          <p:nvPr>
            <p:ph type="title"/>
          </p:nvPr>
        </p:nvSpPr>
        <p:spPr/>
        <p:txBody>
          <a:bodyPr/>
          <a:lstStyle/>
          <a:p>
            <a:r>
              <a:rPr lang="en-US" altLang="zh-CN" dirty="0" smtClean="0"/>
              <a:t>10.1.4  </a:t>
            </a:r>
            <a:r>
              <a:rPr lang="zh-CN" altLang="zh-CN" dirty="0" smtClean="0"/>
              <a:t>识别</a:t>
            </a:r>
            <a:r>
              <a:rPr lang="zh-CN" altLang="zh-CN" dirty="0"/>
              <a:t>和估计成本</a:t>
            </a:r>
            <a:r>
              <a:rPr lang="zh-CN" altLang="en-US" dirty="0"/>
              <a:t>（续）</a:t>
            </a:r>
            <a:endParaRPr lang="en-US" dirty="0" smtClean="0"/>
          </a:p>
        </p:txBody>
      </p:sp>
      <p:sp>
        <p:nvSpPr>
          <p:cNvPr id="19461" name="Rectangle 8"/>
          <p:cNvSpPr>
            <a:spLocks noGrp="1" noChangeArrowheads="1"/>
          </p:cNvSpPr>
          <p:nvPr>
            <p:ph type="body" idx="1"/>
          </p:nvPr>
        </p:nvSpPr>
        <p:spPr/>
        <p:txBody>
          <a:bodyPr/>
          <a:lstStyle/>
          <a:p>
            <a:r>
              <a:rPr lang="zh-CN" altLang="zh-CN" dirty="0"/>
              <a:t>网站成本</a:t>
            </a:r>
          </a:p>
          <a:p>
            <a:pPr lvl="1"/>
            <a:r>
              <a:rPr lang="zh-CN" altLang="en-US" dirty="0" smtClean="0"/>
              <a:t>建立并运营一个网站所需要的全部费用金额</a:t>
            </a:r>
            <a:endParaRPr lang="en-US" dirty="0" smtClean="0"/>
          </a:p>
          <a:p>
            <a:pPr lvl="2"/>
            <a:r>
              <a:rPr lang="zh-CN" altLang="en-US" dirty="0" smtClean="0"/>
              <a:t>这几年经常变化</a:t>
            </a:r>
            <a:endParaRPr lang="en-US" dirty="0" smtClean="0"/>
          </a:p>
          <a:p>
            <a:pPr lvl="1"/>
            <a:r>
              <a:rPr lang="zh-CN" altLang="zh-CN" dirty="0"/>
              <a:t>相对比例一直保持</a:t>
            </a:r>
            <a:r>
              <a:rPr lang="zh-CN" altLang="zh-CN" dirty="0" smtClean="0"/>
              <a:t>稳定</a:t>
            </a:r>
            <a:endParaRPr lang="en-US" dirty="0" smtClean="0"/>
          </a:p>
          <a:p>
            <a:pPr lvl="2"/>
            <a:r>
              <a:rPr lang="en-US" dirty="0" smtClean="0"/>
              <a:t>10</a:t>
            </a:r>
            <a:r>
              <a:rPr lang="en-US" altLang="zh-CN" dirty="0" smtClean="0"/>
              <a:t>%</a:t>
            </a:r>
            <a:r>
              <a:rPr lang="en-US" dirty="0" smtClean="0"/>
              <a:t>: </a:t>
            </a:r>
            <a:r>
              <a:rPr lang="zh-CN" altLang="en-US" dirty="0" smtClean="0"/>
              <a:t>计算机硬件</a:t>
            </a:r>
            <a:endParaRPr lang="en-US" dirty="0" smtClean="0"/>
          </a:p>
          <a:p>
            <a:pPr lvl="2"/>
            <a:r>
              <a:rPr lang="en-US" dirty="0" smtClean="0"/>
              <a:t>10</a:t>
            </a:r>
            <a:r>
              <a:rPr lang="en-US" altLang="zh-CN" dirty="0" smtClean="0"/>
              <a:t>%</a:t>
            </a:r>
            <a:r>
              <a:rPr lang="en-US" dirty="0" smtClean="0"/>
              <a:t>:</a:t>
            </a:r>
            <a:r>
              <a:rPr lang="zh-CN" altLang="en-US" dirty="0" smtClean="0"/>
              <a:t>软件</a:t>
            </a:r>
            <a:endParaRPr lang="en-US" dirty="0" smtClean="0"/>
          </a:p>
          <a:p>
            <a:pPr lvl="2"/>
            <a:r>
              <a:rPr lang="en-US" dirty="0" smtClean="0"/>
              <a:t>80</a:t>
            </a:r>
            <a:r>
              <a:rPr lang="en-US" altLang="zh-CN" dirty="0" smtClean="0"/>
              <a:t>%</a:t>
            </a:r>
            <a:r>
              <a:rPr lang="en-US" dirty="0" smtClean="0"/>
              <a:t>:</a:t>
            </a:r>
            <a:r>
              <a:rPr lang="zh-CN" altLang="en-US" dirty="0" smtClean="0"/>
              <a:t>人力成本</a:t>
            </a:r>
            <a:endParaRPr lang="en-US" dirty="0" smtClean="0"/>
          </a:p>
          <a:p>
            <a:pPr lvl="1"/>
            <a:r>
              <a:rPr lang="zh-CN" altLang="zh-CN" dirty="0"/>
              <a:t>电子商务网站的每年运营</a:t>
            </a:r>
            <a:r>
              <a:rPr lang="zh-CN" altLang="zh-CN" dirty="0" smtClean="0"/>
              <a:t>成本</a:t>
            </a:r>
            <a:endParaRPr lang="en-US" dirty="0" smtClean="0"/>
          </a:p>
          <a:p>
            <a:pPr lvl="2"/>
            <a:r>
              <a:rPr lang="zh-CN" altLang="en-US" dirty="0" smtClean="0"/>
              <a:t>保持稳定</a:t>
            </a:r>
            <a:endParaRPr lang="en-US" altLang="zh-CN" dirty="0"/>
          </a:p>
          <a:p>
            <a:pPr lvl="2"/>
            <a:r>
              <a:rPr lang="zh-CN" altLang="zh-CN" dirty="0" smtClean="0"/>
              <a:t>网站</a:t>
            </a:r>
            <a:r>
              <a:rPr lang="zh-CN" altLang="zh-CN" dirty="0"/>
              <a:t>建设投资的</a:t>
            </a:r>
            <a:r>
              <a:rPr lang="en-US" altLang="zh-CN" dirty="0"/>
              <a:t>50%~</a:t>
            </a:r>
            <a:r>
              <a:rPr lang="en-US" altLang="zh-CN" dirty="0" smtClean="0"/>
              <a:t>200%</a:t>
            </a:r>
            <a:endParaRPr lang="en-US" dirty="0" smtClean="0"/>
          </a:p>
        </p:txBody>
      </p:sp>
      <p:sp>
        <p:nvSpPr>
          <p:cNvPr id="19459"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5BBF31B-AB2B-4B9A-92F2-DB4C75B4A835}" type="slidenum">
              <a:rPr lang="en-US" smtClean="0"/>
              <a:pPr/>
              <a:t>18</a:t>
            </a:fld>
            <a:endParaRPr lang="en-US" dirty="0" smtClean="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FC69792D-515C-49A1-8414-AC171B29726D}" type="slidenum">
              <a:rPr lang="en-US" sz="1400"/>
              <a:pPr algn="r" eaLnBrk="1" hangingPunct="1"/>
              <a:t>19</a:t>
            </a:fld>
            <a:endParaRPr lang="en-US" sz="1400" dirty="0"/>
          </a:p>
        </p:txBody>
      </p:sp>
      <p:sp>
        <p:nvSpPr>
          <p:cNvPr id="20484" name="Rectangle 4"/>
          <p:cNvSpPr>
            <a:spLocks noGrp="1" noChangeArrowheads="1"/>
          </p:cNvSpPr>
          <p:nvPr>
            <p:ph type="title"/>
          </p:nvPr>
        </p:nvSpPr>
        <p:spPr/>
        <p:txBody>
          <a:bodyPr/>
          <a:lstStyle/>
          <a:p>
            <a:r>
              <a:rPr lang="en-US" altLang="zh-CN" dirty="0" smtClean="0"/>
              <a:t>10.1.4  </a:t>
            </a:r>
            <a:r>
              <a:rPr lang="zh-CN" altLang="zh-CN" dirty="0" smtClean="0"/>
              <a:t>识别</a:t>
            </a:r>
            <a:r>
              <a:rPr lang="zh-CN" altLang="zh-CN" dirty="0"/>
              <a:t>和估计成本</a:t>
            </a:r>
            <a:r>
              <a:rPr lang="zh-CN" altLang="en-US" dirty="0"/>
              <a:t>（续）</a:t>
            </a:r>
            <a:endParaRPr lang="en-US" dirty="0" smtClean="0"/>
          </a:p>
        </p:txBody>
      </p:sp>
      <p:sp>
        <p:nvSpPr>
          <p:cNvPr id="20485" name="Rectangle 5"/>
          <p:cNvSpPr>
            <a:spLocks noGrp="1" noChangeArrowheads="1"/>
          </p:cNvSpPr>
          <p:nvPr>
            <p:ph type="body" idx="1"/>
          </p:nvPr>
        </p:nvSpPr>
        <p:spPr/>
        <p:txBody>
          <a:bodyPr/>
          <a:lstStyle/>
          <a:p>
            <a:pPr lvl="1"/>
            <a:r>
              <a:rPr lang="zh-CN" altLang="zh-CN" dirty="0"/>
              <a:t>小</a:t>
            </a:r>
            <a:r>
              <a:rPr lang="zh-CN" altLang="zh-CN" dirty="0" smtClean="0"/>
              <a:t>企业</a:t>
            </a:r>
            <a:endParaRPr lang="en-US" dirty="0" smtClean="0"/>
          </a:p>
          <a:p>
            <a:pPr lvl="2"/>
            <a:r>
              <a:rPr lang="zh-CN" altLang="zh-CN" dirty="0"/>
              <a:t>以花费不到</a:t>
            </a:r>
            <a:r>
              <a:rPr lang="en-US" altLang="zh-CN" dirty="0"/>
              <a:t>5 000</a:t>
            </a:r>
            <a:r>
              <a:rPr lang="zh-CN" altLang="zh-CN" dirty="0"/>
              <a:t>美元来建设</a:t>
            </a:r>
            <a:r>
              <a:rPr lang="zh-CN" altLang="zh-CN" dirty="0" smtClean="0"/>
              <a:t>网站</a:t>
            </a:r>
            <a:endParaRPr lang="en-US" dirty="0" smtClean="0"/>
          </a:p>
          <a:p>
            <a:pPr lvl="1"/>
            <a:r>
              <a:rPr lang="zh-CN" altLang="en-US" dirty="0" smtClean="0"/>
              <a:t>小到中等规模电子商务运营</a:t>
            </a:r>
            <a:endParaRPr lang="en-US" dirty="0" smtClean="0"/>
          </a:p>
          <a:p>
            <a:pPr lvl="2"/>
            <a:r>
              <a:rPr lang="zh-CN" altLang="zh-CN" dirty="0"/>
              <a:t>具有完备的交易和支付</a:t>
            </a:r>
            <a:r>
              <a:rPr lang="zh-CN" altLang="zh-CN" dirty="0" smtClean="0"/>
              <a:t>功能</a:t>
            </a:r>
            <a:endParaRPr lang="en-US" dirty="0" smtClean="0"/>
          </a:p>
          <a:p>
            <a:pPr lvl="2"/>
            <a:r>
              <a:rPr lang="zh-CN" altLang="zh-CN" dirty="0"/>
              <a:t>初期</a:t>
            </a:r>
            <a:r>
              <a:rPr lang="zh-CN" altLang="zh-CN" dirty="0" smtClean="0"/>
              <a:t>投资</a:t>
            </a:r>
            <a:r>
              <a:rPr lang="en-US" dirty="0" smtClean="0"/>
              <a:t>: </a:t>
            </a:r>
            <a:r>
              <a:rPr lang="en-US" altLang="zh-CN" dirty="0"/>
              <a:t>5</a:t>
            </a:r>
            <a:r>
              <a:rPr lang="zh-CN" altLang="zh-CN" dirty="0"/>
              <a:t>万美元到</a:t>
            </a:r>
            <a:r>
              <a:rPr lang="en-US" altLang="zh-CN" dirty="0"/>
              <a:t>1</a:t>
            </a:r>
            <a:r>
              <a:rPr lang="zh-CN" altLang="zh-CN" dirty="0"/>
              <a:t>百万美元</a:t>
            </a:r>
            <a:r>
              <a:rPr lang="zh-CN" altLang="zh-CN" dirty="0" smtClean="0"/>
              <a:t>之间</a:t>
            </a:r>
            <a:endParaRPr lang="en-US" dirty="0" smtClean="0"/>
          </a:p>
          <a:p>
            <a:pPr lvl="2"/>
            <a:r>
              <a:rPr lang="zh-CN" altLang="zh-CN" dirty="0"/>
              <a:t>平均费用达到</a:t>
            </a:r>
            <a:r>
              <a:rPr lang="en-US" altLang="zh-CN" dirty="0"/>
              <a:t>8</a:t>
            </a:r>
            <a:r>
              <a:rPr lang="zh-CN" altLang="zh-CN" dirty="0"/>
              <a:t>万</a:t>
            </a:r>
            <a:r>
              <a:rPr lang="zh-CN" altLang="zh-CN" dirty="0" smtClean="0"/>
              <a:t>美元</a:t>
            </a:r>
            <a:endParaRPr lang="en-US" dirty="0" smtClean="0"/>
          </a:p>
        </p:txBody>
      </p:sp>
      <p:sp>
        <p:nvSpPr>
          <p:cNvPr id="3" name="Slide Number Placeholder 2"/>
          <p:cNvSpPr>
            <a:spLocks noGrp="1"/>
          </p:cNvSpPr>
          <p:nvPr>
            <p:ph type="sldNum" sz="quarter" idx="11"/>
          </p:nvPr>
        </p:nvSpPr>
        <p:spPr/>
        <p:txBody>
          <a:bodyPr/>
          <a:lstStyle/>
          <a:p>
            <a:fld id="{D99709AA-E14E-489B-9DC7-D08F7166EE99}" type="slidenum">
              <a:rPr lang="en-US" smtClean="0"/>
              <a:pPr/>
              <a:t>19</a:t>
            </a:fld>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Slide Number Placeholder 2"/>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280367C-A74A-44A0-90B1-E28F3F57B79A}" type="slidenum">
              <a:rPr lang="en-US" smtClean="0"/>
              <a:pPr/>
              <a:t>2</a:t>
            </a:fld>
            <a:endParaRPr lang="en-US" dirty="0" smtClean="0"/>
          </a:p>
        </p:txBody>
      </p:sp>
      <p:sp>
        <p:nvSpPr>
          <p:cNvPr id="4101" name="Slide Number Placeholder 2"/>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0A677704-6AD2-49FE-A31B-24580107E7A8}" type="slidenum">
              <a:rPr lang="en-US" sz="1400"/>
              <a:pPr algn="r" eaLnBrk="1" hangingPunct="1"/>
              <a:t>2</a:t>
            </a:fld>
            <a:endParaRPr lang="en-US" sz="1400" dirty="0"/>
          </a:p>
        </p:txBody>
      </p:sp>
      <p:sp>
        <p:nvSpPr>
          <p:cNvPr id="4102" name="Rectangle 9"/>
          <p:cNvSpPr>
            <a:spLocks noGrp="1" noChangeArrowheads="1"/>
          </p:cNvSpPr>
          <p:nvPr>
            <p:ph type="title" idx="4294967295"/>
          </p:nvPr>
        </p:nvSpPr>
        <p:spPr/>
        <p:txBody>
          <a:bodyPr/>
          <a:lstStyle/>
          <a:p>
            <a:r>
              <a:rPr lang="zh-CN" altLang="en-US" dirty="0"/>
              <a:t>学习</a:t>
            </a:r>
            <a:r>
              <a:rPr lang="zh-CN" altLang="en-US" dirty="0" smtClean="0"/>
              <a:t>目标</a:t>
            </a:r>
            <a:endParaRPr lang="en-US" dirty="0" smtClean="0"/>
          </a:p>
        </p:txBody>
      </p:sp>
      <p:sp>
        <p:nvSpPr>
          <p:cNvPr id="4103" name="Rectangle 10"/>
          <p:cNvSpPr>
            <a:spLocks noGrp="1" noChangeArrowheads="1"/>
          </p:cNvSpPr>
          <p:nvPr>
            <p:ph type="body" idx="4294967295"/>
          </p:nvPr>
        </p:nvSpPr>
        <p:spPr/>
        <p:txBody>
          <a:bodyPr/>
          <a:lstStyle/>
          <a:p>
            <a:r>
              <a:rPr lang="zh-CN" altLang="zh-CN" dirty="0" smtClean="0"/>
              <a:t>电子商务</a:t>
            </a:r>
            <a:r>
              <a:rPr lang="zh-CN" altLang="zh-CN" dirty="0"/>
              <a:t>项目的效益识别和成本估算</a:t>
            </a:r>
          </a:p>
          <a:p>
            <a:r>
              <a:rPr lang="zh-CN" altLang="zh-CN" dirty="0" smtClean="0"/>
              <a:t>电子商务</a:t>
            </a:r>
            <a:r>
              <a:rPr lang="zh-CN" altLang="zh-CN" dirty="0"/>
              <a:t>创业的评价和融资</a:t>
            </a:r>
          </a:p>
          <a:p>
            <a:r>
              <a:rPr lang="zh-CN" altLang="zh-CN" dirty="0" smtClean="0"/>
              <a:t>电子商务</a:t>
            </a:r>
            <a:r>
              <a:rPr lang="zh-CN" altLang="zh-CN" dirty="0"/>
              <a:t>项目开发的外包策略</a:t>
            </a:r>
          </a:p>
          <a:p>
            <a:r>
              <a:rPr lang="zh-CN" altLang="zh-CN" dirty="0" smtClean="0"/>
              <a:t>电子商务</a:t>
            </a:r>
            <a:r>
              <a:rPr lang="zh-CN" altLang="zh-CN" dirty="0"/>
              <a:t>实施的管理和人员配备</a:t>
            </a:r>
            <a:endParaRPr lang="en-US"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EE4866B-D423-44AC-979E-A9D46AF99EFC}" type="slidenum">
              <a:rPr lang="en-US" smtClean="0"/>
              <a:pPr/>
              <a:t>20</a:t>
            </a:fld>
            <a:endParaRPr lang="en-US" dirty="0" smtClean="0"/>
          </a:p>
        </p:txBody>
      </p:sp>
      <p:sp>
        <p:nvSpPr>
          <p:cNvPr id="21508" name="Rectangle 6"/>
          <p:cNvSpPr>
            <a:spLocks noChangeArrowheads="1"/>
          </p:cNvSpPr>
          <p:nvPr/>
        </p:nvSpPr>
        <p:spPr bwMode="auto">
          <a:xfrm>
            <a:off x="332096" y="5334000"/>
            <a:ext cx="35461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a:t>图</a:t>
            </a:r>
            <a:r>
              <a:rPr lang="en-US" b="1" dirty="0" smtClean="0"/>
              <a:t>10-1  </a:t>
            </a:r>
            <a:r>
              <a:rPr lang="zh-CN" altLang="zh-CN" dirty="0" smtClean="0"/>
              <a:t>电子商务</a:t>
            </a:r>
            <a:r>
              <a:rPr lang="zh-CN" altLang="zh-CN" dirty="0"/>
              <a:t>网站的成本</a:t>
            </a:r>
            <a:r>
              <a:rPr lang="zh-CN" altLang="zh-CN" dirty="0" smtClean="0"/>
              <a:t>估计</a:t>
            </a:r>
            <a:endParaRPr lang="en-US" dirty="0"/>
          </a:p>
        </p:txBody>
      </p:sp>
      <p:sp>
        <p:nvSpPr>
          <p:cNvPr id="2" name="TextBox 1"/>
          <p:cNvSpPr txBox="1"/>
          <p:nvPr/>
        </p:nvSpPr>
        <p:spPr>
          <a:xfrm rot="16200000">
            <a:off x="7843516" y="3745511"/>
            <a:ext cx="1726755" cy="338554"/>
          </a:xfrm>
          <a:prstGeom prst="rect">
            <a:avLst/>
          </a:prstGeom>
          <a:noFill/>
        </p:spPr>
        <p:txBody>
          <a:bodyPr wrap="none" rtlCol="0">
            <a:spAutoFit/>
          </a:bodyPr>
          <a:lstStyle/>
          <a:p>
            <a:r>
              <a:rPr lang="en-US" sz="1600" dirty="0" smtClean="0"/>
              <a:t>© </a:t>
            </a:r>
            <a:r>
              <a:rPr lang="zh-CN" altLang="en-US" sz="1600" dirty="0" smtClean="0"/>
              <a:t>圣智学习</a:t>
            </a:r>
            <a:r>
              <a:rPr lang="en-US" sz="1600" dirty="0" smtClean="0"/>
              <a:t> 2013</a:t>
            </a:r>
            <a:endParaRPr lang="en-US" sz="1600"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752600"/>
            <a:ext cx="7200900" cy="294640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A36D66BA-EE30-48AD-940C-22DB7B4795EB}" type="slidenum">
              <a:rPr lang="en-US" sz="1400"/>
              <a:pPr algn="r" eaLnBrk="1" hangingPunct="1"/>
              <a:t>21</a:t>
            </a:fld>
            <a:endParaRPr lang="en-US" sz="1400" dirty="0"/>
          </a:p>
        </p:txBody>
      </p:sp>
      <p:sp>
        <p:nvSpPr>
          <p:cNvPr id="22532" name="Rectangle 4"/>
          <p:cNvSpPr>
            <a:spLocks noGrp="1" noChangeArrowheads="1"/>
          </p:cNvSpPr>
          <p:nvPr>
            <p:ph type="title"/>
          </p:nvPr>
        </p:nvSpPr>
        <p:spPr/>
        <p:txBody>
          <a:bodyPr/>
          <a:lstStyle/>
          <a:p>
            <a:r>
              <a:rPr lang="en-US" altLang="zh-CN" dirty="0" smtClean="0"/>
              <a:t>10.1.4  </a:t>
            </a:r>
            <a:r>
              <a:rPr lang="zh-CN" altLang="zh-CN" dirty="0" smtClean="0"/>
              <a:t>识别</a:t>
            </a:r>
            <a:r>
              <a:rPr lang="zh-CN" altLang="zh-CN" dirty="0"/>
              <a:t>和估计成本</a:t>
            </a:r>
            <a:r>
              <a:rPr lang="zh-CN" altLang="en-US" dirty="0"/>
              <a:t>（续）</a:t>
            </a:r>
            <a:endParaRPr lang="en-US" dirty="0" smtClean="0"/>
          </a:p>
        </p:txBody>
      </p:sp>
      <p:sp>
        <p:nvSpPr>
          <p:cNvPr id="22533" name="Rectangle 5"/>
          <p:cNvSpPr>
            <a:spLocks noGrp="1" noChangeArrowheads="1"/>
          </p:cNvSpPr>
          <p:nvPr>
            <p:ph type="body" idx="1"/>
          </p:nvPr>
        </p:nvSpPr>
        <p:spPr/>
        <p:txBody>
          <a:bodyPr/>
          <a:lstStyle/>
          <a:p>
            <a:r>
              <a:rPr lang="zh-CN" altLang="zh-CN" dirty="0"/>
              <a:t>网站</a:t>
            </a:r>
            <a:r>
              <a:rPr lang="zh-CN" altLang="zh-CN" dirty="0" smtClean="0"/>
              <a:t>成本</a:t>
            </a:r>
            <a:r>
              <a:rPr lang="zh-CN" altLang="en-US" dirty="0" smtClean="0"/>
              <a:t>（续）</a:t>
            </a:r>
            <a:endParaRPr lang="zh-CN" altLang="zh-CN" dirty="0"/>
          </a:p>
          <a:p>
            <a:r>
              <a:rPr lang="zh-CN" altLang="zh-CN" dirty="0"/>
              <a:t>成本总体上是呈现向下的</a:t>
            </a:r>
            <a:r>
              <a:rPr lang="zh-CN" altLang="zh-CN" dirty="0" smtClean="0"/>
              <a:t>趋势</a:t>
            </a:r>
            <a:endParaRPr lang="en-US" dirty="0" smtClean="0"/>
          </a:p>
          <a:p>
            <a:pPr lvl="2"/>
            <a:r>
              <a:rPr lang="zh-CN" altLang="en-US" dirty="0" smtClean="0"/>
              <a:t>因为</a:t>
            </a:r>
            <a:r>
              <a:rPr lang="zh-CN" altLang="zh-CN" dirty="0" smtClean="0"/>
              <a:t>低廉</a:t>
            </a:r>
            <a:r>
              <a:rPr lang="zh-CN" altLang="zh-CN" dirty="0"/>
              <a:t>的宽带上网和计算机硬件</a:t>
            </a:r>
            <a:r>
              <a:rPr lang="zh-CN" altLang="zh-CN" dirty="0" smtClean="0"/>
              <a:t>成本</a:t>
            </a:r>
            <a:endParaRPr lang="en-US" dirty="0" smtClean="0"/>
          </a:p>
          <a:p>
            <a:pPr lvl="2"/>
            <a:r>
              <a:rPr lang="zh-CN" altLang="zh-CN" dirty="0"/>
              <a:t>开发和维护</a:t>
            </a:r>
            <a:r>
              <a:rPr lang="zh-CN" altLang="zh-CN" dirty="0" smtClean="0"/>
              <a:t>成本在降低</a:t>
            </a:r>
            <a:endParaRPr lang="en-US" dirty="0" smtClean="0"/>
          </a:p>
          <a:p>
            <a:pPr lvl="1"/>
            <a:r>
              <a:rPr lang="zh-CN" altLang="zh-CN" dirty="0" smtClean="0"/>
              <a:t>拿网</a:t>
            </a:r>
            <a:r>
              <a:rPr lang="zh-CN" altLang="zh-CN" dirty="0"/>
              <a:t>景公司和最近的创业企业</a:t>
            </a:r>
            <a:r>
              <a:rPr lang="zh-CN" altLang="zh-CN" dirty="0" smtClean="0"/>
              <a:t>进行对比</a:t>
            </a:r>
            <a:endParaRPr lang="en-US" dirty="0" smtClean="0"/>
          </a:p>
          <a:p>
            <a:pPr lvl="2"/>
            <a:r>
              <a:rPr lang="zh-CN" altLang="zh-CN" dirty="0"/>
              <a:t>网景公司</a:t>
            </a:r>
            <a:r>
              <a:rPr lang="en-US" dirty="0" smtClean="0"/>
              <a:t>(1990</a:t>
            </a:r>
            <a:r>
              <a:rPr lang="zh-CN" altLang="en-US" dirty="0" smtClean="0"/>
              <a:t>年代早期</a:t>
            </a:r>
            <a:r>
              <a:rPr lang="en-US" dirty="0" smtClean="0"/>
              <a:t>):</a:t>
            </a:r>
            <a:r>
              <a:rPr lang="zh-CN" altLang="zh-CN" dirty="0"/>
              <a:t>超过</a:t>
            </a:r>
            <a:r>
              <a:rPr lang="en-US" altLang="zh-CN" dirty="0"/>
              <a:t>4000</a:t>
            </a:r>
            <a:r>
              <a:rPr lang="zh-CN" altLang="zh-CN" dirty="0"/>
              <a:t>万</a:t>
            </a:r>
            <a:r>
              <a:rPr lang="zh-CN" altLang="zh-CN" dirty="0" smtClean="0"/>
              <a:t>美元</a:t>
            </a:r>
            <a:endParaRPr lang="en-US" dirty="0" smtClean="0"/>
          </a:p>
          <a:p>
            <a:pPr lvl="2"/>
            <a:r>
              <a:rPr lang="en-US" dirty="0" smtClean="0"/>
              <a:t>Digg (2004):</a:t>
            </a:r>
            <a:r>
              <a:rPr lang="zh-CN" altLang="zh-CN" dirty="0"/>
              <a:t>不到</a:t>
            </a:r>
            <a:r>
              <a:rPr lang="en-US" altLang="zh-CN" dirty="0" smtClean="0"/>
              <a:t>50</a:t>
            </a:r>
            <a:r>
              <a:rPr lang="zh-CN" altLang="zh-CN" dirty="0" smtClean="0"/>
              <a:t>万美元</a:t>
            </a:r>
            <a:endParaRPr lang="en-US" dirty="0" smtClean="0"/>
          </a:p>
          <a:p>
            <a:pPr lvl="1"/>
            <a:r>
              <a:rPr lang="zh-CN" altLang="en-US" dirty="0" smtClean="0"/>
              <a:t>网站每年运营成本的重要元素</a:t>
            </a:r>
            <a:endParaRPr lang="en-US" dirty="0" smtClean="0"/>
          </a:p>
          <a:p>
            <a:pPr lvl="2"/>
            <a:r>
              <a:rPr lang="zh-CN" altLang="en-US" dirty="0" smtClean="0"/>
              <a:t>选择网站主机托管服务提供商</a:t>
            </a:r>
            <a:endParaRPr lang="en-US" dirty="0" smtClean="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21</a:t>
            </a:fld>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96B0121-6CB8-4E7E-BF34-7AA5E3920495}" type="slidenum">
              <a:rPr lang="en-US" smtClean="0"/>
              <a:pPr/>
              <a:t>22</a:t>
            </a:fld>
            <a:endParaRPr lang="en-US" dirty="0" smtClean="0"/>
          </a:p>
        </p:txBody>
      </p:sp>
      <p:sp>
        <p:nvSpPr>
          <p:cNvPr id="24580" name="Rectangle 7"/>
          <p:cNvSpPr>
            <a:spLocks noGrp="1" noChangeArrowheads="1"/>
          </p:cNvSpPr>
          <p:nvPr>
            <p:ph type="title" idx="4294967295"/>
          </p:nvPr>
        </p:nvSpPr>
        <p:spPr/>
        <p:txBody>
          <a:bodyPr/>
          <a:lstStyle/>
          <a:p>
            <a:r>
              <a:rPr lang="en-US" altLang="zh-CN" dirty="0" smtClean="0"/>
              <a:t>10.1.5  </a:t>
            </a:r>
            <a:r>
              <a:rPr lang="zh-CN" altLang="zh-CN" dirty="0" smtClean="0"/>
              <a:t>提供</a:t>
            </a:r>
            <a:r>
              <a:rPr lang="zh-CN" altLang="zh-CN" dirty="0"/>
              <a:t>电子商务创业</a:t>
            </a:r>
            <a:r>
              <a:rPr lang="zh-CN" altLang="zh-CN" dirty="0" smtClean="0"/>
              <a:t>资金</a:t>
            </a:r>
            <a:endParaRPr lang="en-US" dirty="0" smtClean="0"/>
          </a:p>
        </p:txBody>
      </p:sp>
      <p:sp>
        <p:nvSpPr>
          <p:cNvPr id="24581" name="Rectangle 8"/>
          <p:cNvSpPr>
            <a:spLocks noGrp="1" noChangeArrowheads="1"/>
          </p:cNvSpPr>
          <p:nvPr>
            <p:ph type="body" idx="4294967295"/>
          </p:nvPr>
        </p:nvSpPr>
        <p:spPr/>
        <p:txBody>
          <a:bodyPr/>
          <a:lstStyle/>
          <a:p>
            <a:r>
              <a:rPr lang="zh-CN" altLang="en-US" dirty="0" smtClean="0"/>
              <a:t>早期网络业务</a:t>
            </a:r>
            <a:endParaRPr lang="en-US" dirty="0" smtClean="0"/>
          </a:p>
          <a:p>
            <a:pPr lvl="1"/>
            <a:r>
              <a:rPr lang="zh-CN" altLang="zh-CN" dirty="0"/>
              <a:t>由一些了解计算机和技术知识并具有商业头脑的人士创建</a:t>
            </a:r>
            <a:r>
              <a:rPr lang="zh-CN" altLang="zh-CN" dirty="0" smtClean="0"/>
              <a:t>的</a:t>
            </a:r>
            <a:endParaRPr lang="en-US" dirty="0" smtClean="0"/>
          </a:p>
          <a:p>
            <a:r>
              <a:rPr lang="en-US" dirty="0" smtClean="0"/>
              <a:t>20</a:t>
            </a:r>
            <a:r>
              <a:rPr lang="zh-CN" altLang="en-US" dirty="0" smtClean="0"/>
              <a:t>世纪</a:t>
            </a:r>
            <a:r>
              <a:rPr lang="en-US" dirty="0" smtClean="0"/>
              <a:t>90</a:t>
            </a:r>
            <a:r>
              <a:rPr lang="zh-CN" altLang="en-US" dirty="0" smtClean="0"/>
              <a:t>年代末网络企业</a:t>
            </a:r>
            <a:endParaRPr lang="en-US" dirty="0" smtClean="0"/>
          </a:p>
          <a:p>
            <a:pPr lvl="1"/>
            <a:r>
              <a:rPr lang="zh-CN" altLang="en-US" dirty="0" smtClean="0"/>
              <a:t>由想</a:t>
            </a:r>
            <a:r>
              <a:rPr lang="zh-CN" altLang="zh-CN" dirty="0" smtClean="0"/>
              <a:t>获取</a:t>
            </a:r>
            <a:r>
              <a:rPr lang="zh-CN" altLang="zh-CN" dirty="0"/>
              <a:t>赚快钱机会的</a:t>
            </a:r>
            <a:r>
              <a:rPr lang="zh-CN" altLang="zh-CN" dirty="0" smtClean="0"/>
              <a:t>投资</a:t>
            </a:r>
            <a:r>
              <a:rPr lang="zh-CN" altLang="en-US" dirty="0" smtClean="0"/>
              <a:t>者发起</a:t>
            </a:r>
            <a:endParaRPr lang="en-US" dirty="0" smtClean="0"/>
          </a:p>
          <a:p>
            <a:r>
              <a:rPr lang="zh-CN" altLang="zh-CN" dirty="0"/>
              <a:t>天使</a:t>
            </a:r>
            <a:r>
              <a:rPr lang="zh-CN" altLang="zh-CN" dirty="0" smtClean="0"/>
              <a:t>投资人</a:t>
            </a:r>
            <a:r>
              <a:rPr lang="zh-CN" altLang="zh-CN" dirty="0"/>
              <a:t>给初创项目提供</a:t>
            </a:r>
            <a:r>
              <a:rPr lang="zh-CN" altLang="zh-CN" dirty="0" smtClean="0"/>
              <a:t>资金</a:t>
            </a:r>
            <a:endParaRPr lang="en-US" dirty="0" smtClean="0"/>
          </a:p>
          <a:p>
            <a:pPr lvl="1"/>
            <a:r>
              <a:rPr lang="zh-CN" altLang="zh-CN" dirty="0"/>
              <a:t>成为企业的</a:t>
            </a:r>
            <a:r>
              <a:rPr lang="zh-CN" altLang="zh-CN" dirty="0" smtClean="0"/>
              <a:t>股东</a:t>
            </a:r>
            <a:r>
              <a:rPr lang="zh-CN" altLang="en-US" dirty="0" smtClean="0"/>
              <a:t>并希望公司能快速发展</a:t>
            </a:r>
            <a:endParaRPr lang="en-US" dirty="0" smtClean="0"/>
          </a:p>
          <a:p>
            <a:pPr lvl="1"/>
            <a:r>
              <a:rPr lang="zh-CN" altLang="zh-CN" dirty="0"/>
              <a:t>把自己在公司的</a:t>
            </a:r>
            <a:r>
              <a:rPr lang="zh-CN" altLang="zh-CN" dirty="0" smtClean="0"/>
              <a:t>权益出售</a:t>
            </a:r>
            <a:r>
              <a:rPr lang="zh-CN" altLang="zh-CN" dirty="0"/>
              <a:t>给</a:t>
            </a:r>
            <a:r>
              <a:rPr lang="zh-CN" altLang="zh-CN" dirty="0" smtClean="0"/>
              <a:t>下</a:t>
            </a:r>
            <a:r>
              <a:rPr lang="zh-CN" altLang="en-US" dirty="0" smtClean="0"/>
              <a:t>风险</a:t>
            </a:r>
            <a:r>
              <a:rPr lang="zh-CN" altLang="zh-CN" dirty="0" smtClean="0"/>
              <a:t>投资者</a:t>
            </a:r>
            <a:endParaRPr lang="en-US" dirty="0" smtClean="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title" idx="4294967295"/>
          </p:nvPr>
        </p:nvSpPr>
        <p:spPr/>
        <p:txBody>
          <a:bodyPr/>
          <a:lstStyle/>
          <a:p>
            <a:r>
              <a:rPr lang="en-US" altLang="zh-CN" dirty="0" smtClean="0"/>
              <a:t>10.1.5  </a:t>
            </a:r>
            <a:r>
              <a:rPr lang="zh-CN" altLang="zh-CN" dirty="0" smtClean="0"/>
              <a:t>提供</a:t>
            </a:r>
            <a:r>
              <a:rPr lang="zh-CN" altLang="zh-CN" dirty="0"/>
              <a:t>电子商务创业</a:t>
            </a:r>
            <a:r>
              <a:rPr lang="zh-CN" altLang="zh-CN" dirty="0" smtClean="0"/>
              <a:t>资金</a:t>
            </a:r>
            <a:r>
              <a:rPr lang="zh-CN" altLang="en-US" dirty="0" smtClean="0"/>
              <a:t>（续）</a:t>
            </a:r>
            <a:endParaRPr lang="en-US" dirty="0" smtClean="0"/>
          </a:p>
        </p:txBody>
      </p:sp>
      <p:sp>
        <p:nvSpPr>
          <p:cNvPr id="25603" name="Rectangle 8"/>
          <p:cNvSpPr>
            <a:spLocks noGrp="1" noChangeArrowheads="1"/>
          </p:cNvSpPr>
          <p:nvPr>
            <p:ph type="body" idx="4294967295"/>
          </p:nvPr>
        </p:nvSpPr>
        <p:spPr/>
        <p:txBody>
          <a:bodyPr/>
          <a:lstStyle/>
          <a:p>
            <a:r>
              <a:rPr lang="zh-CN" altLang="en-US" b="1" dirty="0" smtClean="0"/>
              <a:t>风险资本家</a:t>
            </a:r>
            <a:endParaRPr lang="en-US" b="1" dirty="0" smtClean="0"/>
          </a:p>
          <a:p>
            <a:pPr lvl="1"/>
            <a:r>
              <a:rPr lang="zh-CN" altLang="zh-CN" dirty="0"/>
              <a:t>非常有钱的个人、富有人士构成的团体或者投资</a:t>
            </a:r>
            <a:r>
              <a:rPr lang="zh-CN" altLang="zh-CN" dirty="0" smtClean="0"/>
              <a:t>公司</a:t>
            </a:r>
            <a:endParaRPr lang="en-US" dirty="0" smtClean="0"/>
          </a:p>
          <a:p>
            <a:pPr lvl="1"/>
            <a:r>
              <a:rPr lang="zh-CN" altLang="zh-CN" dirty="0"/>
              <a:t>寻找那些即将快速成长的</a:t>
            </a:r>
            <a:r>
              <a:rPr lang="zh-CN" altLang="zh-CN" dirty="0" smtClean="0"/>
              <a:t>小公司</a:t>
            </a:r>
            <a:endParaRPr lang="en-US" dirty="0" smtClean="0"/>
          </a:p>
          <a:p>
            <a:pPr lvl="1"/>
            <a:r>
              <a:rPr lang="zh-CN" altLang="zh-CN" dirty="0" smtClean="0"/>
              <a:t>希望</a:t>
            </a:r>
            <a:r>
              <a:rPr lang="zh-CN" altLang="en-US" dirty="0" smtClean="0"/>
              <a:t>快速成长并进行</a:t>
            </a:r>
            <a:r>
              <a:rPr lang="en-US" altLang="zh-CN" dirty="0" smtClean="0"/>
              <a:t>IPO</a:t>
            </a:r>
            <a:endParaRPr lang="en-US" dirty="0" smtClean="0"/>
          </a:p>
          <a:p>
            <a:r>
              <a:rPr lang="zh-CN" altLang="zh-CN" dirty="0"/>
              <a:t>首次公开</a:t>
            </a:r>
            <a:r>
              <a:rPr lang="zh-CN" altLang="zh-CN" dirty="0" smtClean="0"/>
              <a:t>募股</a:t>
            </a:r>
            <a:r>
              <a:rPr lang="en-US" dirty="0" smtClean="0"/>
              <a:t> (</a:t>
            </a:r>
            <a:r>
              <a:rPr lang="en-US" b="1" dirty="0" smtClean="0"/>
              <a:t>IPO</a:t>
            </a:r>
            <a:r>
              <a:rPr lang="en-US" dirty="0" smtClean="0"/>
              <a:t>)</a:t>
            </a:r>
          </a:p>
          <a:p>
            <a:pPr lvl="1"/>
            <a:r>
              <a:rPr lang="zh-CN" altLang="zh-CN" dirty="0"/>
              <a:t>向</a:t>
            </a:r>
            <a:r>
              <a:rPr lang="zh-CN" altLang="zh-CN" dirty="0" smtClean="0"/>
              <a:t>公众</a:t>
            </a:r>
            <a:r>
              <a:rPr lang="zh-CN" altLang="en-US" dirty="0" smtClean="0"/>
              <a:t>出售</a:t>
            </a:r>
            <a:r>
              <a:rPr lang="zh-CN" altLang="zh-CN" dirty="0" smtClean="0"/>
              <a:t>股票</a:t>
            </a:r>
            <a:endParaRPr lang="en-US" dirty="0" smtClean="0"/>
          </a:p>
        </p:txBody>
      </p:sp>
      <p:sp>
        <p:nvSpPr>
          <p:cNvPr id="2560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99DA425-9FA4-4967-9058-B720D9FE3570}" type="slidenum">
              <a:rPr lang="en-US" smtClean="0"/>
              <a:pPr/>
              <a:t>23</a:t>
            </a:fld>
            <a:endParaRPr lang="en-US" dirty="0" smtClean="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altLang="zh-CN" dirty="0" smtClean="0"/>
              <a:t>10.1.5  </a:t>
            </a:r>
            <a:r>
              <a:rPr lang="zh-CN" altLang="zh-CN" dirty="0" smtClean="0"/>
              <a:t>提供</a:t>
            </a:r>
            <a:r>
              <a:rPr lang="zh-CN" altLang="zh-CN" dirty="0"/>
              <a:t>电子商务创业资金</a:t>
            </a:r>
            <a:r>
              <a:rPr lang="zh-CN" altLang="en-US" dirty="0"/>
              <a:t>（续）</a:t>
            </a:r>
            <a:endParaRPr lang="en-US" dirty="0" smtClean="0"/>
          </a:p>
        </p:txBody>
      </p:sp>
      <p:sp>
        <p:nvSpPr>
          <p:cNvPr id="26627" name="Rectangle 3"/>
          <p:cNvSpPr>
            <a:spLocks noGrp="1" noChangeArrowheads="1"/>
          </p:cNvSpPr>
          <p:nvPr>
            <p:ph type="body" idx="1"/>
          </p:nvPr>
        </p:nvSpPr>
        <p:spPr/>
        <p:txBody>
          <a:bodyPr/>
          <a:lstStyle/>
          <a:p>
            <a:r>
              <a:rPr lang="zh-CN" altLang="zh-CN" dirty="0"/>
              <a:t>电子商务启动和初始成长的融资</a:t>
            </a:r>
            <a:r>
              <a:rPr lang="zh-CN" altLang="zh-CN" dirty="0" smtClean="0"/>
              <a:t>系统</a:t>
            </a:r>
            <a:endParaRPr lang="en-US" dirty="0" smtClean="0"/>
          </a:p>
          <a:p>
            <a:pPr lvl="1"/>
            <a:r>
              <a:rPr lang="zh-CN" altLang="en-US" dirty="0" smtClean="0"/>
              <a:t>收益</a:t>
            </a:r>
            <a:endParaRPr lang="en-US" dirty="0" smtClean="0"/>
          </a:p>
          <a:p>
            <a:pPr lvl="2"/>
            <a:r>
              <a:rPr lang="zh-CN" altLang="zh-CN" dirty="0"/>
              <a:t>使得企业早期就接触到大量</a:t>
            </a:r>
            <a:r>
              <a:rPr lang="zh-CN" altLang="zh-CN" dirty="0" smtClean="0"/>
              <a:t>资本</a:t>
            </a:r>
            <a:endParaRPr lang="en-US" dirty="0" smtClean="0"/>
          </a:p>
          <a:p>
            <a:pPr lvl="1"/>
            <a:r>
              <a:rPr lang="zh-CN" altLang="en-US" dirty="0" smtClean="0"/>
              <a:t>成本</a:t>
            </a:r>
            <a:endParaRPr lang="en-US" dirty="0" smtClean="0"/>
          </a:p>
          <a:p>
            <a:pPr lvl="2"/>
            <a:r>
              <a:rPr lang="zh-CN" altLang="en-US" dirty="0" smtClean="0"/>
              <a:t>投资者</a:t>
            </a:r>
            <a:endParaRPr lang="en-US" dirty="0" smtClean="0"/>
          </a:p>
          <a:p>
            <a:pPr lvl="2"/>
            <a:r>
              <a:rPr lang="zh-CN" altLang="zh-CN" dirty="0"/>
              <a:t>天使投资人和风险资本家获得大部分</a:t>
            </a:r>
            <a:r>
              <a:rPr lang="zh-CN" altLang="zh-CN" dirty="0" smtClean="0"/>
              <a:t>利润</a:t>
            </a:r>
            <a:endParaRPr lang="en-US" dirty="0" smtClean="0"/>
          </a:p>
          <a:p>
            <a:pPr lvl="2"/>
            <a:r>
              <a:rPr lang="zh-CN" altLang="zh-CN" dirty="0"/>
              <a:t>并给企业施加快速增长的</a:t>
            </a:r>
            <a:r>
              <a:rPr lang="zh-CN" altLang="zh-CN" dirty="0" smtClean="0"/>
              <a:t>压力</a:t>
            </a:r>
            <a:endParaRPr lang="en-US" dirty="0" smtClean="0"/>
          </a:p>
        </p:txBody>
      </p:sp>
      <p:sp>
        <p:nvSpPr>
          <p:cNvPr id="26629"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3D9E591C-EE67-4E18-A000-0B4E97434BB8}" type="slidenum">
              <a:rPr lang="en-US" sz="1400"/>
              <a:pPr algn="r" eaLnBrk="1" hangingPunct="1"/>
              <a:t>24</a:t>
            </a:fld>
            <a:endParaRPr lang="en-US" sz="1400" dirty="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24</a:t>
            </a:fld>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Rectangle 7"/>
          <p:cNvSpPr>
            <a:spLocks noGrp="1" noChangeArrowheads="1"/>
          </p:cNvSpPr>
          <p:nvPr>
            <p:ph type="title"/>
          </p:nvPr>
        </p:nvSpPr>
        <p:spPr/>
        <p:txBody>
          <a:bodyPr/>
          <a:lstStyle/>
          <a:p>
            <a:r>
              <a:rPr lang="en-US" altLang="zh-CN" dirty="0" smtClean="0"/>
              <a:t>10.1.5  </a:t>
            </a:r>
            <a:r>
              <a:rPr lang="zh-CN" altLang="zh-CN" dirty="0" smtClean="0"/>
              <a:t>提供</a:t>
            </a:r>
            <a:r>
              <a:rPr lang="zh-CN" altLang="zh-CN" dirty="0"/>
              <a:t>电子商务创业资金</a:t>
            </a:r>
            <a:r>
              <a:rPr lang="zh-CN" altLang="en-US" dirty="0"/>
              <a:t>（续）</a:t>
            </a:r>
            <a:endParaRPr lang="en-US" dirty="0" smtClean="0"/>
          </a:p>
        </p:txBody>
      </p:sp>
      <p:sp>
        <p:nvSpPr>
          <p:cNvPr id="27653" name="Rectangle 8"/>
          <p:cNvSpPr>
            <a:spLocks noGrp="1" noChangeArrowheads="1"/>
          </p:cNvSpPr>
          <p:nvPr>
            <p:ph type="body" idx="1"/>
          </p:nvPr>
        </p:nvSpPr>
        <p:spPr/>
        <p:txBody>
          <a:bodyPr/>
          <a:lstStyle/>
          <a:p>
            <a:r>
              <a:rPr lang="zh-CN" altLang="en-US" dirty="0" smtClean="0"/>
              <a:t>对</a:t>
            </a:r>
            <a:r>
              <a:rPr lang="zh-CN" altLang="zh-CN" dirty="0"/>
              <a:t>风险</a:t>
            </a:r>
            <a:r>
              <a:rPr lang="zh-CN" altLang="zh-CN" dirty="0" smtClean="0"/>
              <a:t>资本家</a:t>
            </a:r>
            <a:r>
              <a:rPr lang="zh-CN" altLang="en-US" dirty="0"/>
              <a:t>和</a:t>
            </a:r>
            <a:r>
              <a:rPr lang="zh-CN" altLang="zh-CN" dirty="0" smtClean="0"/>
              <a:t>天使投资人</a:t>
            </a:r>
            <a:r>
              <a:rPr lang="zh-CN" altLang="en-US" dirty="0" smtClean="0"/>
              <a:t>的需求减少，由于：</a:t>
            </a:r>
            <a:endParaRPr lang="en-US" dirty="0" smtClean="0"/>
          </a:p>
          <a:p>
            <a:pPr lvl="1"/>
            <a:r>
              <a:rPr lang="zh-CN" altLang="zh-CN" dirty="0"/>
              <a:t>由于减轻了快速成长的</a:t>
            </a:r>
            <a:r>
              <a:rPr lang="zh-CN" altLang="zh-CN" dirty="0" smtClean="0"/>
              <a:t>压力</a:t>
            </a:r>
            <a:endParaRPr lang="en-US" dirty="0" smtClean="0"/>
          </a:p>
          <a:p>
            <a:pPr lvl="1"/>
            <a:r>
              <a:rPr lang="zh-CN" altLang="zh-CN" dirty="0" smtClean="0"/>
              <a:t>电子商务</a:t>
            </a:r>
            <a:r>
              <a:rPr lang="zh-CN" altLang="zh-CN" dirty="0"/>
              <a:t>创业者可以更具有</a:t>
            </a:r>
            <a:r>
              <a:rPr lang="zh-CN" altLang="zh-CN" dirty="0" smtClean="0"/>
              <a:t>创造性</a:t>
            </a:r>
            <a:endParaRPr lang="en-US" dirty="0" smtClean="0"/>
          </a:p>
          <a:p>
            <a:pPr lvl="1"/>
            <a:r>
              <a:rPr lang="zh-CN" altLang="zh-CN" dirty="0" smtClean="0"/>
              <a:t>失误</a:t>
            </a:r>
            <a:r>
              <a:rPr lang="zh-CN" altLang="zh-CN" dirty="0"/>
              <a:t>中汲取经验</a:t>
            </a:r>
            <a:r>
              <a:rPr lang="zh-CN" altLang="zh-CN" dirty="0" smtClean="0"/>
              <a:t>教训</a:t>
            </a:r>
            <a:endParaRPr lang="en-US" dirty="0" smtClean="0"/>
          </a:p>
          <a:p>
            <a:r>
              <a:rPr lang="zh-CN" altLang="zh-CN" dirty="0"/>
              <a:t>这一趋势会在更多、更小的电子商务企业中继续</a:t>
            </a:r>
            <a:r>
              <a:rPr lang="zh-CN" altLang="zh-CN" dirty="0" smtClean="0"/>
              <a:t>下去</a:t>
            </a:r>
            <a:endParaRPr lang="en-US" dirty="0" smtClean="0"/>
          </a:p>
          <a:p>
            <a:pPr lvl="1"/>
            <a:r>
              <a:rPr lang="zh-CN" altLang="zh-CN" dirty="0"/>
              <a:t>创建电子商务的成本进一步</a:t>
            </a:r>
            <a:r>
              <a:rPr lang="zh-CN" altLang="zh-CN" dirty="0" smtClean="0"/>
              <a:t>下降</a:t>
            </a:r>
            <a:endParaRPr lang="en-US" dirty="0" smtClean="0"/>
          </a:p>
        </p:txBody>
      </p:sp>
      <p:sp>
        <p:nvSpPr>
          <p:cNvPr id="27651"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8613573-F388-4927-A399-4410C5A9C3D1}" type="slidenum">
              <a:rPr lang="en-US" smtClean="0"/>
              <a:pPr/>
              <a:t>25</a:t>
            </a:fld>
            <a:endParaRPr lang="en-US" dirty="0" smtClean="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BA0F187-AEFF-4B35-9E41-3D2B967A5081}" type="slidenum">
              <a:rPr lang="en-US" smtClean="0"/>
              <a:pPr/>
              <a:t>26</a:t>
            </a:fld>
            <a:endParaRPr lang="en-US" dirty="0" smtClean="0"/>
          </a:p>
        </p:txBody>
      </p:sp>
      <p:sp>
        <p:nvSpPr>
          <p:cNvPr id="28676" name="Rectangle 7"/>
          <p:cNvSpPr>
            <a:spLocks noGrp="1" noChangeArrowheads="1"/>
          </p:cNvSpPr>
          <p:nvPr>
            <p:ph type="title" idx="4294967295"/>
          </p:nvPr>
        </p:nvSpPr>
        <p:spPr/>
        <p:txBody>
          <a:bodyPr/>
          <a:lstStyle/>
          <a:p>
            <a:r>
              <a:rPr lang="en-US" altLang="zh-CN" dirty="0" smtClean="0"/>
              <a:t>10.1.6  </a:t>
            </a:r>
            <a:r>
              <a:rPr lang="zh-CN" altLang="zh-CN" dirty="0" smtClean="0"/>
              <a:t>比较</a:t>
            </a:r>
            <a:r>
              <a:rPr lang="zh-CN" altLang="zh-CN" dirty="0"/>
              <a:t>效益和成本</a:t>
            </a:r>
          </a:p>
        </p:txBody>
      </p:sp>
      <p:sp>
        <p:nvSpPr>
          <p:cNvPr id="28677" name="Rectangle 8"/>
          <p:cNvSpPr>
            <a:spLocks noGrp="1" noChangeArrowheads="1"/>
          </p:cNvSpPr>
          <p:nvPr>
            <p:ph type="body" idx="4294967295"/>
          </p:nvPr>
        </p:nvSpPr>
        <p:spPr/>
        <p:txBody>
          <a:bodyPr/>
          <a:lstStyle/>
          <a:p>
            <a:r>
              <a:rPr lang="zh-CN" altLang="zh-CN" dirty="0"/>
              <a:t>资本</a:t>
            </a:r>
            <a:r>
              <a:rPr lang="zh-CN" altLang="zh-CN" dirty="0" smtClean="0"/>
              <a:t>项目</a:t>
            </a:r>
            <a:r>
              <a:rPr lang="en-US" dirty="0" smtClean="0"/>
              <a:t> (</a:t>
            </a:r>
            <a:r>
              <a:rPr lang="zh-CN" altLang="zh-CN" dirty="0"/>
              <a:t>资本</a:t>
            </a:r>
            <a:r>
              <a:rPr lang="zh-CN" altLang="zh-CN" dirty="0" smtClean="0"/>
              <a:t>投资</a:t>
            </a:r>
            <a:r>
              <a:rPr lang="en-US" dirty="0" smtClean="0"/>
              <a:t>)</a:t>
            </a:r>
          </a:p>
          <a:p>
            <a:pPr lvl="1"/>
            <a:r>
              <a:rPr lang="zh-CN" altLang="zh-CN" dirty="0"/>
              <a:t>在设备、人员和其他财产上的重大</a:t>
            </a:r>
            <a:r>
              <a:rPr lang="zh-CN" altLang="zh-CN" dirty="0" smtClean="0"/>
              <a:t>投资</a:t>
            </a:r>
            <a:endParaRPr lang="en-US" dirty="0" smtClean="0"/>
          </a:p>
          <a:p>
            <a:pPr lvl="1"/>
            <a:r>
              <a:rPr lang="zh-CN" altLang="zh-CN" dirty="0"/>
              <a:t>评价资本项目所用的</a:t>
            </a:r>
            <a:r>
              <a:rPr lang="zh-CN" altLang="zh-CN" dirty="0" smtClean="0"/>
              <a:t>技术</a:t>
            </a:r>
            <a:endParaRPr lang="en-US" dirty="0" smtClean="0"/>
          </a:p>
          <a:p>
            <a:pPr lvl="2"/>
            <a:r>
              <a:rPr lang="zh-CN" altLang="zh-CN" dirty="0"/>
              <a:t>从非常简单的计算到复杂的计算机模拟模型都</a:t>
            </a:r>
            <a:r>
              <a:rPr lang="zh-CN" altLang="zh-CN" dirty="0" smtClean="0"/>
              <a:t>有</a:t>
            </a:r>
            <a:endParaRPr lang="en-US" dirty="0" smtClean="0"/>
          </a:p>
          <a:p>
            <a:pPr lvl="2"/>
            <a:r>
              <a:rPr lang="zh-CN" altLang="zh-CN" dirty="0"/>
              <a:t>总要比较效益和</a:t>
            </a:r>
            <a:r>
              <a:rPr lang="zh-CN" altLang="zh-CN" dirty="0" smtClean="0"/>
              <a:t>成本</a:t>
            </a:r>
            <a:endParaRPr lang="en-US" dirty="0" smtClean="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92F7530-BAE0-4070-AE49-B974B48B480A}" type="slidenum">
              <a:rPr lang="en-US" smtClean="0"/>
              <a:pPr/>
              <a:t>27</a:t>
            </a:fld>
            <a:endParaRPr lang="en-US" dirty="0" smtClean="0"/>
          </a:p>
        </p:txBody>
      </p:sp>
      <p:sp>
        <p:nvSpPr>
          <p:cNvPr id="29700" name="Rectangle 7"/>
          <p:cNvSpPr>
            <a:spLocks noGrp="1" noChangeArrowheads="1"/>
          </p:cNvSpPr>
          <p:nvPr>
            <p:ph type="title" idx="4294967295"/>
          </p:nvPr>
        </p:nvSpPr>
        <p:spPr/>
        <p:txBody>
          <a:bodyPr/>
          <a:lstStyle/>
          <a:p>
            <a:r>
              <a:rPr lang="en-US" altLang="zh-CN" dirty="0" smtClean="0"/>
              <a:t>10.1.6  </a:t>
            </a:r>
            <a:r>
              <a:rPr lang="zh-CN" altLang="zh-CN" dirty="0" smtClean="0"/>
              <a:t>比较</a:t>
            </a:r>
            <a:r>
              <a:rPr lang="zh-CN" altLang="zh-CN" dirty="0"/>
              <a:t>效益和</a:t>
            </a:r>
            <a:r>
              <a:rPr lang="zh-CN" altLang="zh-CN" dirty="0" smtClean="0"/>
              <a:t>成本</a:t>
            </a:r>
            <a:r>
              <a:rPr lang="zh-CN" altLang="en-US" dirty="0" smtClean="0"/>
              <a:t>（续）</a:t>
            </a:r>
            <a:endParaRPr lang="en-US" dirty="0" smtClean="0"/>
          </a:p>
        </p:txBody>
      </p:sp>
      <p:sp>
        <p:nvSpPr>
          <p:cNvPr id="29701" name="Rectangle 8"/>
          <p:cNvSpPr>
            <a:spLocks noGrp="1" noChangeArrowheads="1"/>
          </p:cNvSpPr>
          <p:nvPr>
            <p:ph type="body" idx="4294967295"/>
          </p:nvPr>
        </p:nvSpPr>
        <p:spPr/>
        <p:txBody>
          <a:bodyPr/>
          <a:lstStyle/>
          <a:p>
            <a:r>
              <a:rPr lang="zh-CN" altLang="zh-CN" dirty="0"/>
              <a:t>规划电子商务项目</a:t>
            </a:r>
            <a:r>
              <a:rPr lang="zh-CN" altLang="zh-CN" dirty="0" smtClean="0"/>
              <a:t>的关键是</a:t>
            </a:r>
            <a:endParaRPr lang="en-US" dirty="0" smtClean="0"/>
          </a:p>
          <a:p>
            <a:pPr lvl="1"/>
            <a:r>
              <a:rPr lang="zh-CN" altLang="zh-CN" dirty="0"/>
              <a:t>识别潜在</a:t>
            </a:r>
            <a:r>
              <a:rPr lang="zh-CN" altLang="zh-CN" dirty="0" smtClean="0"/>
              <a:t>效益</a:t>
            </a:r>
            <a:endParaRPr lang="en-US" dirty="0" smtClean="0"/>
          </a:p>
          <a:p>
            <a:pPr lvl="1"/>
            <a:r>
              <a:rPr lang="zh-CN" altLang="zh-CN" dirty="0"/>
              <a:t>确定获得这些效益所需的</a:t>
            </a:r>
            <a:r>
              <a:rPr lang="zh-CN" altLang="zh-CN" dirty="0" smtClean="0"/>
              <a:t>成本</a:t>
            </a:r>
            <a:endParaRPr lang="en-US" dirty="0" smtClean="0"/>
          </a:p>
          <a:p>
            <a:pPr lvl="1"/>
            <a:r>
              <a:rPr lang="zh-CN" altLang="en-US" dirty="0" smtClean="0"/>
              <a:t>评估效益是否超过成本</a:t>
            </a:r>
            <a:endParaRPr lang="en-US" dirty="0" smtClean="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FED4D67-B45C-4A98-BE49-A820E7519F42}" type="slidenum">
              <a:rPr lang="en-US" smtClean="0"/>
              <a:pPr/>
              <a:t>28</a:t>
            </a:fld>
            <a:endParaRPr lang="en-US" dirty="0" smtClean="0"/>
          </a:p>
        </p:txBody>
      </p:sp>
      <p:sp>
        <p:nvSpPr>
          <p:cNvPr id="30724" name="Rectangle 6"/>
          <p:cNvSpPr>
            <a:spLocks noChangeArrowheads="1"/>
          </p:cNvSpPr>
          <p:nvPr/>
        </p:nvSpPr>
        <p:spPr bwMode="auto">
          <a:xfrm>
            <a:off x="381000" y="4419600"/>
            <a:ext cx="8382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b="1" dirty="0" smtClean="0"/>
              <a:t>图</a:t>
            </a:r>
            <a:r>
              <a:rPr lang="en-US" b="1" dirty="0" smtClean="0"/>
              <a:t>10-2  </a:t>
            </a:r>
            <a:r>
              <a:rPr lang="zh-CN" altLang="zh-CN" dirty="0" smtClean="0"/>
              <a:t>电子商务</a:t>
            </a:r>
            <a:r>
              <a:rPr lang="zh-CN" altLang="zh-CN" dirty="0"/>
              <a:t>战略元素的成本</a:t>
            </a:r>
            <a:r>
              <a:rPr lang="en-US" altLang="zh-CN" dirty="0"/>
              <a:t>/</a:t>
            </a:r>
            <a:r>
              <a:rPr lang="zh-CN" altLang="zh-CN" dirty="0"/>
              <a:t>效益</a:t>
            </a:r>
            <a:r>
              <a:rPr lang="zh-CN" altLang="zh-CN" dirty="0" smtClean="0"/>
              <a:t>评价</a:t>
            </a:r>
            <a:endParaRPr lang="en-US" dirty="0"/>
          </a:p>
        </p:txBody>
      </p:sp>
      <p:sp>
        <p:nvSpPr>
          <p:cNvPr id="7" name="TextBox 6"/>
          <p:cNvSpPr txBox="1"/>
          <p:nvPr/>
        </p:nvSpPr>
        <p:spPr>
          <a:xfrm rot="16200000">
            <a:off x="7834993" y="2802536"/>
            <a:ext cx="1726755" cy="338554"/>
          </a:xfrm>
          <a:prstGeom prst="rect">
            <a:avLst/>
          </a:prstGeom>
          <a:noFill/>
        </p:spPr>
        <p:txBody>
          <a:bodyPr wrap="none" rtlCol="0">
            <a:spAutoFit/>
          </a:bodyPr>
          <a:lstStyle/>
          <a:p>
            <a:r>
              <a:rPr lang="en-US" sz="1600" dirty="0" smtClean="0"/>
              <a:t>© </a:t>
            </a:r>
            <a:r>
              <a:rPr lang="zh-CN" altLang="en-US" sz="1600" dirty="0" smtClean="0"/>
              <a:t>圣智学习</a:t>
            </a:r>
            <a:r>
              <a:rPr lang="en-US" sz="1600" dirty="0" smtClean="0"/>
              <a:t> 2013</a:t>
            </a:r>
            <a:endParaRPr lang="en-US" sz="1600"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676400"/>
            <a:ext cx="7200900" cy="2095500"/>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BDC74B3-E181-4FCA-B349-04F6B38627F8}" type="slidenum">
              <a:rPr lang="en-US" smtClean="0"/>
              <a:pPr/>
              <a:t>29</a:t>
            </a:fld>
            <a:endParaRPr lang="en-US" dirty="0" smtClean="0"/>
          </a:p>
        </p:txBody>
      </p:sp>
      <p:sp>
        <p:nvSpPr>
          <p:cNvPr id="31748" name="Rectangle 7"/>
          <p:cNvSpPr>
            <a:spLocks noGrp="1" noChangeArrowheads="1"/>
          </p:cNvSpPr>
          <p:nvPr>
            <p:ph type="title" idx="4294967295"/>
          </p:nvPr>
        </p:nvSpPr>
        <p:spPr/>
        <p:txBody>
          <a:bodyPr/>
          <a:lstStyle/>
          <a:p>
            <a:r>
              <a:rPr lang="en-US" altLang="zh-CN" dirty="0" smtClean="0"/>
              <a:t>10.1.7  </a:t>
            </a:r>
            <a:r>
              <a:rPr lang="zh-CN" altLang="zh-CN" dirty="0" smtClean="0"/>
              <a:t>投资回报</a:t>
            </a:r>
            <a:r>
              <a:rPr lang="en-US" dirty="0" smtClean="0"/>
              <a:t> (ROI)</a:t>
            </a:r>
          </a:p>
        </p:txBody>
      </p:sp>
      <p:sp>
        <p:nvSpPr>
          <p:cNvPr id="31749" name="Rectangle 8"/>
          <p:cNvSpPr>
            <a:spLocks noGrp="1" noChangeArrowheads="1"/>
          </p:cNvSpPr>
          <p:nvPr>
            <p:ph type="body" idx="4294967295"/>
          </p:nvPr>
        </p:nvSpPr>
        <p:spPr/>
        <p:txBody>
          <a:bodyPr/>
          <a:lstStyle/>
          <a:p>
            <a:r>
              <a:rPr lang="zh-CN" altLang="zh-CN" b="1" dirty="0"/>
              <a:t>投资</a:t>
            </a:r>
            <a:r>
              <a:rPr lang="zh-CN" altLang="zh-CN" b="1" dirty="0" smtClean="0"/>
              <a:t>回报</a:t>
            </a:r>
            <a:r>
              <a:rPr lang="en-US" dirty="0" smtClean="0"/>
              <a:t> (</a:t>
            </a:r>
            <a:r>
              <a:rPr lang="en-US" b="1" dirty="0" smtClean="0"/>
              <a:t>ROI</a:t>
            </a:r>
            <a:r>
              <a:rPr lang="en-US" dirty="0" smtClean="0"/>
              <a:t>)</a:t>
            </a:r>
            <a:r>
              <a:rPr lang="zh-CN" altLang="en-US" dirty="0" smtClean="0"/>
              <a:t>技术</a:t>
            </a:r>
            <a:endParaRPr lang="en-US" dirty="0" smtClean="0"/>
          </a:p>
          <a:p>
            <a:pPr lvl="1"/>
            <a:r>
              <a:rPr lang="zh-CN" altLang="en-US" dirty="0" smtClean="0"/>
              <a:t>衡量特定货币支出（投资）获得的收入额（收益）</a:t>
            </a:r>
            <a:endParaRPr lang="en-US" dirty="0" smtClean="0"/>
          </a:p>
          <a:p>
            <a:pPr lvl="1"/>
            <a:r>
              <a:rPr lang="zh-CN" altLang="en-US" dirty="0" smtClean="0"/>
              <a:t>例子</a:t>
            </a:r>
            <a:r>
              <a:rPr lang="en-US" dirty="0" smtClean="0"/>
              <a:t>:</a:t>
            </a:r>
          </a:p>
          <a:p>
            <a:pPr lvl="2"/>
            <a:r>
              <a:rPr lang="zh-CN" altLang="zh-CN" dirty="0"/>
              <a:t>回报法、净收益法、</a:t>
            </a:r>
            <a:r>
              <a:rPr lang="zh-CN" altLang="zh-CN" dirty="0" smtClean="0"/>
              <a:t>内部收益率</a:t>
            </a:r>
            <a:endParaRPr lang="en-US" dirty="0" smtClean="0"/>
          </a:p>
          <a:p>
            <a:pPr lvl="1"/>
            <a:r>
              <a:rPr lang="zh-CN" altLang="zh-CN" dirty="0"/>
              <a:t>量化表述了投入的</a:t>
            </a:r>
            <a:r>
              <a:rPr lang="zh-CN" altLang="zh-CN" dirty="0" smtClean="0"/>
              <a:t>净收益</a:t>
            </a:r>
            <a:endParaRPr lang="en-US" dirty="0" smtClean="0"/>
          </a:p>
          <a:p>
            <a:pPr lvl="1"/>
            <a:r>
              <a:rPr lang="zh-CN" altLang="zh-CN" dirty="0"/>
              <a:t>还可以调整递减的未来</a:t>
            </a:r>
            <a:r>
              <a:rPr lang="zh-CN" altLang="zh-CN" dirty="0" smtClean="0"/>
              <a:t>回报</a:t>
            </a:r>
            <a:endParaRPr lang="en-US" dirty="0"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4977DDD-C14A-4A61-8F5B-2AC39BC4C593}" type="slidenum">
              <a:rPr lang="en-US" smtClean="0"/>
              <a:pPr/>
              <a:t>3</a:t>
            </a:fld>
            <a:endParaRPr lang="en-US" dirty="0" smtClean="0"/>
          </a:p>
        </p:txBody>
      </p:sp>
      <p:sp>
        <p:nvSpPr>
          <p:cNvPr id="5124" name="Rectangle 7"/>
          <p:cNvSpPr>
            <a:spLocks noGrp="1" noChangeArrowheads="1"/>
          </p:cNvSpPr>
          <p:nvPr>
            <p:ph type="title" idx="4294967295"/>
          </p:nvPr>
        </p:nvSpPr>
        <p:spPr>
          <a:xfrm>
            <a:off x="304800" y="274638"/>
            <a:ext cx="8534400" cy="1143000"/>
          </a:xfrm>
        </p:spPr>
        <p:txBody>
          <a:bodyPr/>
          <a:lstStyle/>
          <a:p>
            <a:r>
              <a:rPr lang="en-US" altLang="zh-CN" dirty="0" smtClean="0"/>
              <a:t>10.1  </a:t>
            </a:r>
            <a:r>
              <a:rPr lang="zh-CN" altLang="zh-CN" dirty="0" smtClean="0"/>
              <a:t>电子商务</a:t>
            </a:r>
            <a:r>
              <a:rPr lang="zh-CN" altLang="zh-CN" dirty="0"/>
              <a:t>的效益识别和成本估算</a:t>
            </a:r>
          </a:p>
        </p:txBody>
      </p:sp>
      <p:sp>
        <p:nvSpPr>
          <p:cNvPr id="5125" name="Rectangle 8"/>
          <p:cNvSpPr>
            <a:spLocks noGrp="1" noChangeArrowheads="1"/>
          </p:cNvSpPr>
          <p:nvPr>
            <p:ph type="body" idx="4294967295"/>
          </p:nvPr>
        </p:nvSpPr>
        <p:spPr/>
        <p:txBody>
          <a:bodyPr/>
          <a:lstStyle/>
          <a:p>
            <a:r>
              <a:rPr lang="zh-CN" altLang="zh-CN" dirty="0"/>
              <a:t>信息技术</a:t>
            </a:r>
            <a:r>
              <a:rPr lang="zh-CN" altLang="zh-CN" dirty="0" smtClean="0"/>
              <a:t>项目</a:t>
            </a:r>
            <a:endParaRPr lang="en-US" dirty="0" smtClean="0"/>
          </a:p>
          <a:p>
            <a:pPr lvl="1"/>
            <a:r>
              <a:rPr lang="zh-CN" altLang="zh-CN" dirty="0"/>
              <a:t>成功</a:t>
            </a:r>
            <a:r>
              <a:rPr lang="zh-CN" altLang="zh-CN" dirty="0" smtClean="0"/>
              <a:t>实施的关键</a:t>
            </a:r>
            <a:endParaRPr lang="en-US" dirty="0" smtClean="0"/>
          </a:p>
          <a:p>
            <a:pPr lvl="2"/>
            <a:r>
              <a:rPr lang="zh-CN" altLang="zh-CN" dirty="0"/>
              <a:t>计划和</a:t>
            </a:r>
            <a:r>
              <a:rPr lang="zh-CN" altLang="zh-CN" dirty="0" smtClean="0"/>
              <a:t>执行</a:t>
            </a:r>
            <a:endParaRPr lang="en-US" dirty="0" smtClean="0"/>
          </a:p>
          <a:p>
            <a:r>
              <a:rPr lang="zh-CN" altLang="zh-CN" dirty="0"/>
              <a:t>成功的电子商务</a:t>
            </a:r>
            <a:r>
              <a:rPr lang="zh-CN" altLang="zh-CN" dirty="0" smtClean="0"/>
              <a:t>计划</a:t>
            </a:r>
            <a:endParaRPr lang="en-US" dirty="0" smtClean="0"/>
          </a:p>
          <a:p>
            <a:pPr lvl="1"/>
            <a:r>
              <a:rPr lang="zh-CN" altLang="zh-CN" dirty="0"/>
              <a:t>确定电子商务计划的具体</a:t>
            </a:r>
            <a:r>
              <a:rPr lang="zh-CN" altLang="zh-CN" dirty="0" smtClean="0"/>
              <a:t>目标</a:t>
            </a:r>
            <a:endParaRPr lang="en-US" dirty="0" smtClean="0"/>
          </a:p>
          <a:p>
            <a:pPr lvl="1"/>
            <a:r>
              <a:rPr lang="zh-CN" altLang="zh-CN" dirty="0"/>
              <a:t>并将这些目标</a:t>
            </a:r>
            <a:r>
              <a:rPr lang="zh-CN" altLang="zh-CN" dirty="0" smtClean="0"/>
              <a:t>与企业</a:t>
            </a:r>
            <a:r>
              <a:rPr lang="zh-CN" altLang="zh-CN" dirty="0"/>
              <a:t>战略衔接</a:t>
            </a:r>
            <a:r>
              <a:rPr lang="zh-CN" altLang="zh-CN" dirty="0" smtClean="0"/>
              <a:t>起来</a:t>
            </a:r>
            <a:endParaRPr lang="en-US" dirty="0" smtClean="0"/>
          </a:p>
          <a:p>
            <a:r>
              <a:rPr lang="zh-CN" altLang="zh-CN" dirty="0"/>
              <a:t>设定一项电子商务计划的</a:t>
            </a:r>
            <a:r>
              <a:rPr lang="zh-CN" altLang="zh-CN" dirty="0" smtClean="0"/>
              <a:t>目标</a:t>
            </a:r>
            <a:endParaRPr lang="en-US" dirty="0" smtClean="0"/>
          </a:p>
          <a:p>
            <a:pPr lvl="1"/>
            <a:r>
              <a:rPr lang="zh-CN" altLang="zh-CN" dirty="0"/>
              <a:t>考虑项目的战略意义、预期范围和项目执行的可用</a:t>
            </a:r>
            <a:r>
              <a:rPr lang="zh-CN" altLang="zh-CN" dirty="0" smtClean="0"/>
              <a:t>资源</a:t>
            </a:r>
            <a:endParaRPr lang="en-US" dirty="0" smtClean="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AF0436E2-2103-4160-9F4B-286215B08CDB}" type="slidenum">
              <a:rPr lang="en-US" smtClean="0"/>
              <a:pPr/>
              <a:t>30</a:t>
            </a:fld>
            <a:endParaRPr lang="en-US" dirty="0" smtClean="0"/>
          </a:p>
        </p:txBody>
      </p:sp>
      <p:sp>
        <p:nvSpPr>
          <p:cNvPr id="32772" name="Rectangle 7"/>
          <p:cNvSpPr>
            <a:spLocks noGrp="1" noChangeArrowheads="1"/>
          </p:cNvSpPr>
          <p:nvPr>
            <p:ph type="title" idx="4294967295"/>
          </p:nvPr>
        </p:nvSpPr>
        <p:spPr/>
        <p:txBody>
          <a:bodyPr/>
          <a:lstStyle/>
          <a:p>
            <a:r>
              <a:rPr lang="en-US" altLang="zh-CN" dirty="0" smtClean="0"/>
              <a:t>10.1.7  </a:t>
            </a:r>
            <a:r>
              <a:rPr lang="zh-CN" altLang="zh-CN" dirty="0" smtClean="0"/>
              <a:t>投资</a:t>
            </a:r>
            <a:r>
              <a:rPr lang="zh-CN" altLang="zh-CN" dirty="0"/>
              <a:t>回报</a:t>
            </a:r>
            <a:r>
              <a:rPr lang="en-US" altLang="zh-CN" dirty="0"/>
              <a:t> (ROI</a:t>
            </a:r>
            <a:r>
              <a:rPr lang="en-US" altLang="zh-CN" dirty="0" smtClean="0"/>
              <a:t>)</a:t>
            </a:r>
            <a:r>
              <a:rPr lang="zh-CN" altLang="en-US" dirty="0" smtClean="0"/>
              <a:t>（续）</a:t>
            </a:r>
            <a:endParaRPr lang="en-US" dirty="0" smtClean="0"/>
          </a:p>
        </p:txBody>
      </p:sp>
      <p:sp>
        <p:nvSpPr>
          <p:cNvPr id="32773" name="Rectangle 8"/>
          <p:cNvSpPr>
            <a:spLocks noGrp="1" noChangeArrowheads="1"/>
          </p:cNvSpPr>
          <p:nvPr>
            <p:ph type="body" idx="4294967295"/>
          </p:nvPr>
        </p:nvSpPr>
        <p:spPr/>
        <p:txBody>
          <a:bodyPr/>
          <a:lstStyle/>
          <a:p>
            <a:r>
              <a:rPr lang="zh-CN" altLang="zh-CN" dirty="0"/>
              <a:t>电子商务</a:t>
            </a:r>
            <a:r>
              <a:rPr lang="zh-CN" altLang="zh-CN" dirty="0" smtClean="0"/>
              <a:t>项目</a:t>
            </a:r>
            <a:endParaRPr lang="en-US" dirty="0" smtClean="0"/>
          </a:p>
          <a:p>
            <a:pPr lvl="1"/>
            <a:r>
              <a:rPr lang="zh-CN" altLang="en-US" dirty="0" smtClean="0"/>
              <a:t>看作</a:t>
            </a:r>
            <a:r>
              <a:rPr lang="zh-CN" altLang="zh-CN" dirty="0" smtClean="0"/>
              <a:t>是</a:t>
            </a:r>
            <a:r>
              <a:rPr lang="zh-CN" altLang="zh-CN" dirty="0"/>
              <a:t>必要的</a:t>
            </a:r>
            <a:r>
              <a:rPr lang="zh-CN" altLang="zh-CN" dirty="0" smtClean="0"/>
              <a:t>投资</a:t>
            </a:r>
            <a:endParaRPr lang="en-US" dirty="0" smtClean="0"/>
          </a:p>
          <a:p>
            <a:pPr lvl="1"/>
            <a:r>
              <a:rPr lang="zh-CN" altLang="en-US" dirty="0" smtClean="0"/>
              <a:t>不总是进行</a:t>
            </a:r>
            <a:r>
              <a:rPr lang="zh-CN" altLang="zh-CN" dirty="0" smtClean="0"/>
              <a:t>同样</a:t>
            </a:r>
            <a:r>
              <a:rPr lang="zh-CN" altLang="zh-CN" dirty="0"/>
              <a:t>谨慎的审查和</a:t>
            </a:r>
            <a:r>
              <a:rPr lang="zh-CN" altLang="zh-CN" dirty="0" smtClean="0"/>
              <a:t>严格要求</a:t>
            </a:r>
            <a:endParaRPr lang="en-US" dirty="0" smtClean="0"/>
          </a:p>
          <a:p>
            <a:pPr lvl="1"/>
            <a:r>
              <a:rPr lang="zh-CN" altLang="zh-CN" dirty="0"/>
              <a:t>公司担心在进入在线市场时被竞争对手甩</a:t>
            </a:r>
            <a:r>
              <a:rPr lang="zh-CN" altLang="zh-CN" dirty="0" smtClean="0"/>
              <a:t>下</a:t>
            </a:r>
            <a:endParaRPr lang="en-US" dirty="0" smtClean="0"/>
          </a:p>
          <a:p>
            <a:r>
              <a:rPr lang="zh-CN" altLang="zh-CN" dirty="0"/>
              <a:t>尽早进入一个新市场所获得的价值如此之</a:t>
            </a:r>
            <a:r>
              <a:rPr lang="zh-CN" altLang="zh-CN" dirty="0" smtClean="0"/>
              <a:t>大</a:t>
            </a:r>
            <a:r>
              <a:rPr lang="en-US" dirty="0" smtClean="0"/>
              <a:t>:</a:t>
            </a:r>
          </a:p>
          <a:p>
            <a:pPr lvl="1"/>
            <a:r>
              <a:rPr lang="zh-CN" altLang="zh-CN" dirty="0"/>
              <a:t>许多公司愿意投入大量</a:t>
            </a:r>
            <a:r>
              <a:rPr lang="zh-CN" altLang="zh-CN" dirty="0" smtClean="0"/>
              <a:t>资金</a:t>
            </a:r>
            <a:endParaRPr lang="en-US" dirty="0" smtClean="0"/>
          </a:p>
          <a:p>
            <a:pPr lvl="2"/>
            <a:r>
              <a:rPr lang="zh-CN" altLang="zh-CN" dirty="0"/>
              <a:t>而不考虑短期的利润</a:t>
            </a:r>
            <a:r>
              <a:rPr lang="zh-CN" altLang="zh-CN" dirty="0" smtClean="0"/>
              <a:t>前景</a:t>
            </a:r>
            <a:endParaRPr lang="en-US" dirty="0" smtClean="0"/>
          </a:p>
          <a:p>
            <a:pPr lvl="1"/>
            <a:r>
              <a:rPr lang="zh-CN" altLang="en-US" dirty="0" smtClean="0"/>
              <a:t>例子</a:t>
            </a:r>
            <a:r>
              <a:rPr lang="en-US" dirty="0" smtClean="0"/>
              <a:t>: </a:t>
            </a:r>
            <a:r>
              <a:rPr lang="zh-CN" altLang="en-US" dirty="0" smtClean="0"/>
              <a:t>电子商务第一次浪潮中的报纸网站</a:t>
            </a:r>
            <a:endParaRPr lang="en-US"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title" idx="4294967295"/>
          </p:nvPr>
        </p:nvSpPr>
        <p:spPr/>
        <p:txBody>
          <a:bodyPr/>
          <a:lstStyle/>
          <a:p>
            <a:r>
              <a:rPr lang="en-US" altLang="zh-CN" dirty="0" smtClean="0"/>
              <a:t>10.1.7  </a:t>
            </a:r>
            <a:r>
              <a:rPr lang="zh-CN" altLang="zh-CN" dirty="0" smtClean="0"/>
              <a:t>投资</a:t>
            </a:r>
            <a:r>
              <a:rPr lang="zh-CN" altLang="zh-CN" dirty="0"/>
              <a:t>回报</a:t>
            </a:r>
            <a:r>
              <a:rPr lang="en-US" altLang="zh-CN" dirty="0"/>
              <a:t> (ROI)</a:t>
            </a:r>
            <a:r>
              <a:rPr lang="zh-CN" altLang="en-US" dirty="0"/>
              <a:t>（续）</a:t>
            </a:r>
            <a:endParaRPr lang="en-US" dirty="0" smtClean="0"/>
          </a:p>
        </p:txBody>
      </p:sp>
      <p:sp>
        <p:nvSpPr>
          <p:cNvPr id="33795" name="Rectangle 8"/>
          <p:cNvSpPr>
            <a:spLocks noGrp="1" noChangeArrowheads="1"/>
          </p:cNvSpPr>
          <p:nvPr>
            <p:ph type="body" idx="4294967295"/>
          </p:nvPr>
        </p:nvSpPr>
        <p:spPr/>
        <p:txBody>
          <a:bodyPr/>
          <a:lstStyle/>
          <a:p>
            <a:r>
              <a:rPr lang="zh-CN" altLang="zh-CN" dirty="0"/>
              <a:t>电子商务第二次浪潮</a:t>
            </a:r>
            <a:r>
              <a:rPr lang="zh-CN" altLang="zh-CN" dirty="0" smtClean="0"/>
              <a:t>中</a:t>
            </a:r>
            <a:r>
              <a:rPr lang="zh-CN" altLang="en-US" dirty="0" smtClean="0"/>
              <a:t>的网络相关支出</a:t>
            </a:r>
            <a:endParaRPr lang="en-US" dirty="0" smtClean="0"/>
          </a:p>
          <a:p>
            <a:pPr lvl="1"/>
            <a:r>
              <a:rPr lang="zh-CN" altLang="zh-CN" dirty="0"/>
              <a:t>采用投资回报法来</a:t>
            </a:r>
            <a:r>
              <a:rPr lang="zh-CN" altLang="zh-CN" dirty="0" smtClean="0"/>
              <a:t>评估</a:t>
            </a:r>
            <a:endParaRPr lang="en-US" dirty="0" smtClean="0"/>
          </a:p>
          <a:p>
            <a:r>
              <a:rPr lang="en-US" dirty="0" smtClean="0"/>
              <a:t>ROI </a:t>
            </a:r>
            <a:r>
              <a:rPr lang="zh-CN" altLang="en-US" dirty="0"/>
              <a:t>本身的</a:t>
            </a:r>
            <a:r>
              <a:rPr lang="zh-CN" altLang="en-US" dirty="0" smtClean="0"/>
              <a:t>缺点</a:t>
            </a:r>
            <a:endParaRPr lang="en-US" dirty="0" smtClean="0"/>
          </a:p>
          <a:p>
            <a:pPr lvl="1"/>
            <a:r>
              <a:rPr lang="en-US" dirty="0" smtClean="0"/>
              <a:t>ROI</a:t>
            </a:r>
            <a:r>
              <a:rPr lang="zh-CN" altLang="zh-CN" dirty="0" smtClean="0"/>
              <a:t>要求</a:t>
            </a:r>
            <a:r>
              <a:rPr lang="zh-CN" altLang="zh-CN" dirty="0"/>
              <a:t>将所有成本和效益以金额来</a:t>
            </a:r>
            <a:r>
              <a:rPr lang="zh-CN" altLang="zh-CN" dirty="0" smtClean="0"/>
              <a:t>表述</a:t>
            </a:r>
            <a:endParaRPr lang="en-US" dirty="0" smtClean="0"/>
          </a:p>
          <a:p>
            <a:pPr lvl="2"/>
            <a:r>
              <a:rPr lang="zh-CN" altLang="zh-CN" dirty="0"/>
              <a:t>偏重于</a:t>
            </a:r>
            <a:r>
              <a:rPr lang="zh-CN" altLang="zh-CN" dirty="0" smtClean="0"/>
              <a:t>成本</a:t>
            </a:r>
            <a:endParaRPr lang="en-US" dirty="0" smtClean="0"/>
          </a:p>
          <a:p>
            <a:pPr lvl="1"/>
            <a:r>
              <a:rPr lang="en-US" dirty="0" smtClean="0"/>
              <a:t>ROI</a:t>
            </a:r>
            <a:r>
              <a:rPr lang="zh-CN" altLang="zh-CN" dirty="0" smtClean="0"/>
              <a:t>注重</a:t>
            </a:r>
            <a:r>
              <a:rPr lang="zh-CN" altLang="zh-CN" dirty="0"/>
              <a:t>可预测的</a:t>
            </a:r>
            <a:r>
              <a:rPr lang="zh-CN" altLang="zh-CN" dirty="0" smtClean="0"/>
              <a:t>效益</a:t>
            </a:r>
            <a:endParaRPr lang="en-US" dirty="0" smtClean="0"/>
          </a:p>
          <a:p>
            <a:pPr lvl="2"/>
            <a:r>
              <a:rPr lang="en-US" dirty="0" smtClean="0"/>
              <a:t>I</a:t>
            </a:r>
            <a:r>
              <a:rPr lang="zh-CN" altLang="zh-CN" dirty="0"/>
              <a:t>电子商务计划带来的效益是计划者难以预见</a:t>
            </a:r>
            <a:r>
              <a:rPr lang="zh-CN" altLang="zh-CN" dirty="0" smtClean="0"/>
              <a:t>的</a:t>
            </a:r>
            <a:endParaRPr lang="en-US" dirty="0" smtClean="0"/>
          </a:p>
        </p:txBody>
      </p:sp>
      <p:sp>
        <p:nvSpPr>
          <p:cNvPr id="3379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45D0988-2FB8-4609-BEC6-5C0DEE07688E}" type="slidenum">
              <a:rPr lang="en-US" smtClean="0"/>
              <a:pPr/>
              <a:t>31</a:t>
            </a:fld>
            <a:endParaRPr lang="en-US" dirty="0" smtClean="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15CCA2A-AFF9-48FE-9209-E44CFFF3BE7F}" type="slidenum">
              <a:rPr lang="en-US" smtClean="0"/>
              <a:pPr/>
              <a:t>32</a:t>
            </a:fld>
            <a:endParaRPr lang="en-US" dirty="0" smtClean="0"/>
          </a:p>
        </p:txBody>
      </p:sp>
      <p:sp>
        <p:nvSpPr>
          <p:cNvPr id="34820" name="Rectangle 7"/>
          <p:cNvSpPr>
            <a:spLocks noGrp="1" noChangeArrowheads="1"/>
          </p:cNvSpPr>
          <p:nvPr>
            <p:ph type="title" idx="4294967295"/>
          </p:nvPr>
        </p:nvSpPr>
        <p:spPr/>
        <p:txBody>
          <a:bodyPr/>
          <a:lstStyle/>
          <a:p>
            <a:r>
              <a:rPr lang="en-US" altLang="zh-CN" dirty="0" smtClean="0"/>
              <a:t>10.1.7  </a:t>
            </a:r>
            <a:r>
              <a:rPr lang="zh-CN" altLang="zh-CN" dirty="0" smtClean="0"/>
              <a:t>投资</a:t>
            </a:r>
            <a:r>
              <a:rPr lang="zh-CN" altLang="zh-CN" dirty="0"/>
              <a:t>回报</a:t>
            </a:r>
            <a:r>
              <a:rPr lang="en-US" altLang="zh-CN" dirty="0"/>
              <a:t> (ROI)</a:t>
            </a:r>
            <a:r>
              <a:rPr lang="zh-CN" altLang="en-US" dirty="0"/>
              <a:t>（续）</a:t>
            </a:r>
            <a:endParaRPr lang="en-US" dirty="0" smtClean="0"/>
          </a:p>
        </p:txBody>
      </p:sp>
      <p:sp>
        <p:nvSpPr>
          <p:cNvPr id="34821" name="Rectangle 8"/>
          <p:cNvSpPr>
            <a:spLocks noGrp="1" noChangeArrowheads="1"/>
          </p:cNvSpPr>
          <p:nvPr>
            <p:ph type="body" idx="4294967295"/>
          </p:nvPr>
        </p:nvSpPr>
        <p:spPr/>
        <p:txBody>
          <a:bodyPr/>
          <a:lstStyle/>
          <a:p>
            <a:pPr lvl="1"/>
            <a:r>
              <a:rPr lang="en-US" dirty="0" smtClean="0"/>
              <a:t>ROI </a:t>
            </a:r>
            <a:r>
              <a:rPr lang="zh-CN" altLang="en-US" dirty="0"/>
              <a:t>趋向于</a:t>
            </a:r>
            <a:r>
              <a:rPr lang="zh-CN" altLang="zh-CN" dirty="0" smtClean="0"/>
              <a:t>更</a:t>
            </a:r>
            <a:r>
              <a:rPr lang="zh-CN" altLang="zh-CN" dirty="0"/>
              <a:t>强调短期效益而非长期</a:t>
            </a:r>
            <a:r>
              <a:rPr lang="zh-CN" altLang="zh-CN" dirty="0" smtClean="0"/>
              <a:t>效益</a:t>
            </a:r>
            <a:endParaRPr lang="en-US" dirty="0" smtClean="0"/>
          </a:p>
          <a:p>
            <a:pPr lvl="1"/>
            <a:r>
              <a:rPr lang="zh-CN" altLang="en-US" dirty="0" smtClean="0"/>
              <a:t>更多信息</a:t>
            </a:r>
            <a:endParaRPr lang="en-US" dirty="0" smtClean="0"/>
          </a:p>
          <a:p>
            <a:pPr lvl="2"/>
            <a:r>
              <a:rPr lang="en-US" dirty="0" smtClean="0"/>
              <a:t>CIO</a:t>
            </a:r>
            <a:r>
              <a:rPr lang="zh-CN" altLang="zh-CN" dirty="0"/>
              <a:t>预算</a:t>
            </a:r>
            <a:r>
              <a:rPr lang="zh-CN" altLang="zh-CN" dirty="0" smtClean="0"/>
              <a:t>网</a:t>
            </a:r>
            <a:endParaRPr lang="en-US" altLang="zh-CN" dirty="0" smtClean="0"/>
          </a:p>
          <a:p>
            <a:pPr lvl="2"/>
            <a:r>
              <a:rPr lang="zh-CN" altLang="zh-CN" dirty="0"/>
              <a:t>《计算机世界》</a:t>
            </a:r>
            <a:r>
              <a:rPr lang="en-US" altLang="zh-CN" dirty="0"/>
              <a:t>ROI</a:t>
            </a:r>
            <a:r>
              <a:rPr lang="zh-CN" altLang="zh-CN" dirty="0"/>
              <a:t>知识中心</a:t>
            </a:r>
            <a:r>
              <a:rPr lang="zh-CN" altLang="zh-CN" dirty="0" smtClean="0"/>
              <a:t>网站</a:t>
            </a:r>
            <a:endParaRPr lang="en-US" dirty="0" smtClean="0"/>
          </a:p>
          <a:p>
            <a:r>
              <a:rPr lang="zh-CN" altLang="en-US" dirty="0" smtClean="0"/>
              <a:t>第三次电子商务浪潮</a:t>
            </a:r>
            <a:endParaRPr lang="en-US" dirty="0" smtClean="0"/>
          </a:p>
          <a:p>
            <a:pPr lvl="1"/>
            <a:r>
              <a:rPr lang="zh-CN" altLang="en-US" dirty="0"/>
              <a:t>对计划的网上业务活动进行高度复杂的</a:t>
            </a:r>
            <a:r>
              <a:rPr lang="zh-CN" altLang="en-US" dirty="0" smtClean="0"/>
              <a:t>分析</a:t>
            </a:r>
            <a:endParaRPr lang="en-US" dirty="0" smtClean="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ltLang="zh-CN" dirty="0" smtClean="0"/>
              <a:t>10.2  </a:t>
            </a:r>
            <a:r>
              <a:rPr lang="zh-CN" altLang="zh-CN" dirty="0" smtClean="0"/>
              <a:t>电子商务</a:t>
            </a:r>
            <a:r>
              <a:rPr lang="zh-CN" altLang="zh-CN" dirty="0"/>
              <a:t>网站开发战略</a:t>
            </a:r>
          </a:p>
        </p:txBody>
      </p:sp>
      <p:sp>
        <p:nvSpPr>
          <p:cNvPr id="35844"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9AC14B4-B115-4250-B509-0C0ED2CD8856}" type="slidenum">
              <a:rPr lang="en-US" smtClean="0"/>
              <a:pPr/>
              <a:t>33</a:t>
            </a:fld>
            <a:endParaRPr lang="en-US" dirty="0" smtClean="0"/>
          </a:p>
        </p:txBody>
      </p:sp>
      <p:sp>
        <p:nvSpPr>
          <p:cNvPr id="35845" name="Rectangle 7"/>
          <p:cNvSpPr>
            <a:spLocks noChangeArrowheads="1"/>
          </p:cNvSpPr>
          <p:nvPr/>
        </p:nvSpPr>
        <p:spPr bwMode="auto">
          <a:xfrm>
            <a:off x="85299" y="4495800"/>
            <a:ext cx="285366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t>图</a:t>
            </a:r>
            <a:r>
              <a:rPr lang="en-US" b="1" dirty="0" smtClean="0"/>
              <a:t>12-3  </a:t>
            </a:r>
            <a:r>
              <a:rPr lang="zh-CN" altLang="zh-CN" dirty="0" smtClean="0"/>
              <a:t>网站</a:t>
            </a:r>
            <a:r>
              <a:rPr lang="zh-CN" altLang="zh-CN" dirty="0"/>
              <a:t>功能进化</a:t>
            </a:r>
            <a:r>
              <a:rPr lang="zh-CN" altLang="zh-CN" dirty="0" smtClean="0"/>
              <a:t>过程</a:t>
            </a:r>
            <a:endParaRPr lang="en-US" dirty="0"/>
          </a:p>
        </p:txBody>
      </p:sp>
      <p:sp>
        <p:nvSpPr>
          <p:cNvPr id="8" name="TextBox 7"/>
          <p:cNvSpPr txBox="1"/>
          <p:nvPr/>
        </p:nvSpPr>
        <p:spPr>
          <a:xfrm rot="16200000">
            <a:off x="8096196" y="2995880"/>
            <a:ext cx="1726755" cy="338554"/>
          </a:xfrm>
          <a:prstGeom prst="rect">
            <a:avLst/>
          </a:prstGeom>
          <a:noFill/>
        </p:spPr>
        <p:txBody>
          <a:bodyPr wrap="none" rtlCol="0">
            <a:spAutoFit/>
          </a:bodyPr>
          <a:lstStyle/>
          <a:p>
            <a:r>
              <a:rPr lang="en-US" sz="1600" dirty="0" smtClean="0"/>
              <a:t>© </a:t>
            </a:r>
            <a:r>
              <a:rPr lang="zh-CN" altLang="en-US" sz="1600" dirty="0"/>
              <a:t>圣智</a:t>
            </a:r>
            <a:r>
              <a:rPr lang="zh-CN" altLang="en-US" sz="1600" dirty="0" smtClean="0"/>
              <a:t>学习</a:t>
            </a:r>
            <a:r>
              <a:rPr lang="en-US" sz="1600" dirty="0" smtClean="0"/>
              <a:t> 2013</a:t>
            </a:r>
            <a:endParaRPr lang="en-US" sz="1600"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1905000"/>
            <a:ext cx="7200900" cy="2184400"/>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6"/>
          <p:cNvSpPr>
            <a:spLocks noGrp="1" noChangeArrowheads="1"/>
          </p:cNvSpPr>
          <p:nvPr>
            <p:ph type="title"/>
          </p:nvPr>
        </p:nvSpPr>
        <p:spPr/>
        <p:txBody>
          <a:bodyPr/>
          <a:lstStyle/>
          <a:p>
            <a:r>
              <a:rPr lang="en-US" altLang="zh-CN" dirty="0" smtClean="0"/>
              <a:t>10.2  </a:t>
            </a:r>
            <a:r>
              <a:rPr lang="zh-CN" altLang="zh-CN" dirty="0" smtClean="0"/>
              <a:t>电子商务</a:t>
            </a:r>
            <a:r>
              <a:rPr lang="zh-CN" altLang="zh-CN" dirty="0"/>
              <a:t>网站开发</a:t>
            </a:r>
            <a:r>
              <a:rPr lang="zh-CN" altLang="zh-CN" dirty="0" smtClean="0"/>
              <a:t>战略</a:t>
            </a:r>
            <a:r>
              <a:rPr lang="zh-CN" altLang="en-US" dirty="0" smtClean="0"/>
              <a:t>（续）</a:t>
            </a:r>
            <a:endParaRPr lang="en-US" dirty="0" smtClean="0"/>
          </a:p>
        </p:txBody>
      </p:sp>
      <p:sp>
        <p:nvSpPr>
          <p:cNvPr id="36867" name="Rectangle 7"/>
          <p:cNvSpPr>
            <a:spLocks noGrp="1" noChangeArrowheads="1"/>
          </p:cNvSpPr>
          <p:nvPr>
            <p:ph type="body" idx="1"/>
          </p:nvPr>
        </p:nvSpPr>
        <p:spPr/>
        <p:txBody>
          <a:bodyPr/>
          <a:lstStyle/>
          <a:p>
            <a:r>
              <a:rPr lang="zh-CN" altLang="zh-CN" dirty="0"/>
              <a:t>转变非常</a:t>
            </a:r>
            <a:r>
              <a:rPr lang="zh-CN" altLang="zh-CN" dirty="0" smtClean="0"/>
              <a:t>迅速</a:t>
            </a:r>
            <a:endParaRPr lang="en-US" dirty="0" smtClean="0"/>
          </a:p>
          <a:p>
            <a:pPr lvl="1"/>
            <a:r>
              <a:rPr lang="zh-CN" altLang="zh-CN" dirty="0"/>
              <a:t>很少有企业能够改变网站开发和维护方式来应对这种</a:t>
            </a:r>
            <a:r>
              <a:rPr lang="zh-CN" altLang="zh-CN" dirty="0" smtClean="0"/>
              <a:t>变化</a:t>
            </a:r>
            <a:endParaRPr lang="en-US" dirty="0" smtClean="0"/>
          </a:p>
          <a:p>
            <a:r>
              <a:rPr lang="zh-CN" altLang="en-US" dirty="0" smtClean="0"/>
              <a:t>今天</a:t>
            </a:r>
            <a:r>
              <a:rPr lang="en-US" dirty="0" smtClean="0"/>
              <a:t>:</a:t>
            </a:r>
            <a:r>
              <a:rPr lang="zh-CN" altLang="zh-CN" dirty="0"/>
              <a:t>把网站当做应用软件的</a:t>
            </a:r>
            <a:r>
              <a:rPr lang="zh-CN" altLang="zh-CN" dirty="0" smtClean="0"/>
              <a:t>集合</a:t>
            </a:r>
            <a:endParaRPr lang="en-US" dirty="0" smtClean="0"/>
          </a:p>
          <a:p>
            <a:pPr lvl="1"/>
            <a:r>
              <a:rPr lang="zh-CN" altLang="zh-CN" dirty="0" smtClean="0"/>
              <a:t>使用工具管理</a:t>
            </a:r>
            <a:r>
              <a:rPr lang="zh-CN" altLang="en-US" dirty="0" smtClean="0"/>
              <a:t>网站</a:t>
            </a:r>
            <a:endParaRPr lang="en-US" dirty="0" smtClean="0"/>
          </a:p>
          <a:p>
            <a:r>
              <a:rPr lang="zh-CN" altLang="en-US" dirty="0" smtClean="0"/>
              <a:t>企业面临挑战</a:t>
            </a:r>
            <a:endParaRPr lang="en-US" dirty="0" smtClean="0"/>
          </a:p>
          <a:p>
            <a:pPr lvl="1"/>
            <a:r>
              <a:rPr lang="zh-CN" altLang="en-US" dirty="0" smtClean="0"/>
              <a:t>通过网站</a:t>
            </a:r>
            <a:r>
              <a:rPr lang="zh-CN" altLang="zh-CN" dirty="0" smtClean="0"/>
              <a:t>开发</a:t>
            </a:r>
            <a:r>
              <a:rPr lang="zh-CN" altLang="zh-CN" dirty="0"/>
              <a:t>新</a:t>
            </a:r>
            <a:r>
              <a:rPr lang="zh-CN" altLang="zh-CN" dirty="0" smtClean="0"/>
              <a:t>市场</a:t>
            </a:r>
            <a:endParaRPr lang="en-US" dirty="0" smtClean="0"/>
          </a:p>
          <a:p>
            <a:pPr lvl="1"/>
            <a:r>
              <a:rPr lang="zh-CN" altLang="zh-CN" dirty="0"/>
              <a:t>重构供应</a:t>
            </a:r>
            <a:r>
              <a:rPr lang="zh-CN" altLang="zh-CN" dirty="0" smtClean="0"/>
              <a:t>链</a:t>
            </a:r>
            <a:endParaRPr lang="en-US" dirty="0" smtClean="0"/>
          </a:p>
        </p:txBody>
      </p:sp>
      <p:sp>
        <p:nvSpPr>
          <p:cNvPr id="36869"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64B4795E-0678-496A-8BF0-DED1F7EFFF34}" type="slidenum">
              <a:rPr lang="en-US" sz="1400"/>
              <a:pPr algn="r" eaLnBrk="1" hangingPunct="1"/>
              <a:t>34</a:t>
            </a:fld>
            <a:endParaRPr lang="en-US" sz="1400" dirty="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34</a:t>
            </a:fld>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49ABC63-1A10-48B1-96D0-93A04502D3C3}" type="slidenum">
              <a:rPr lang="en-US" smtClean="0"/>
              <a:pPr/>
              <a:t>35</a:t>
            </a:fld>
            <a:endParaRPr lang="en-US" dirty="0" smtClean="0"/>
          </a:p>
        </p:txBody>
      </p:sp>
      <p:sp>
        <p:nvSpPr>
          <p:cNvPr id="37892" name="Rectangle 7"/>
          <p:cNvSpPr>
            <a:spLocks noGrp="1" noChangeArrowheads="1"/>
          </p:cNvSpPr>
          <p:nvPr>
            <p:ph type="title" idx="4294967295"/>
          </p:nvPr>
        </p:nvSpPr>
        <p:spPr/>
        <p:txBody>
          <a:bodyPr/>
          <a:lstStyle/>
          <a:p>
            <a:r>
              <a:rPr lang="en-US" altLang="zh-CN" dirty="0" smtClean="0"/>
              <a:t>10.2.1  </a:t>
            </a:r>
            <a:r>
              <a:rPr lang="zh-CN" altLang="zh-CN" dirty="0" smtClean="0"/>
              <a:t>内部</a:t>
            </a:r>
            <a:r>
              <a:rPr lang="zh-CN" altLang="zh-CN" dirty="0"/>
              <a:t>开发与外包</a:t>
            </a:r>
          </a:p>
        </p:txBody>
      </p:sp>
      <p:sp>
        <p:nvSpPr>
          <p:cNvPr id="37893" name="Rectangle 8"/>
          <p:cNvSpPr>
            <a:spLocks noGrp="1" noChangeArrowheads="1"/>
          </p:cNvSpPr>
          <p:nvPr>
            <p:ph type="body" idx="4294967295"/>
          </p:nvPr>
        </p:nvSpPr>
        <p:spPr/>
        <p:txBody>
          <a:bodyPr/>
          <a:lstStyle/>
          <a:p>
            <a:r>
              <a:rPr lang="zh-CN" altLang="zh-CN" dirty="0"/>
              <a:t>项目的成功都</a:t>
            </a:r>
            <a:r>
              <a:rPr lang="zh-CN" altLang="zh-CN" dirty="0" smtClean="0"/>
              <a:t>取决于</a:t>
            </a:r>
            <a:endParaRPr lang="en-US" dirty="0" smtClean="0"/>
          </a:p>
          <a:p>
            <a:pPr lvl="1"/>
            <a:r>
              <a:rPr lang="zh-CN" altLang="zh-CN" dirty="0"/>
              <a:t>电子商务与企业业务的集成和支持</a:t>
            </a:r>
            <a:r>
              <a:rPr lang="zh-CN" altLang="zh-CN" dirty="0" smtClean="0"/>
              <a:t>程度</a:t>
            </a:r>
            <a:endParaRPr lang="en-US" dirty="0" smtClean="0"/>
          </a:p>
          <a:p>
            <a:r>
              <a:rPr lang="zh-CN" altLang="zh-CN" dirty="0"/>
              <a:t>由内部人员负责</a:t>
            </a:r>
            <a:r>
              <a:rPr lang="zh-CN" altLang="zh-CN" dirty="0" smtClean="0"/>
              <a:t>项目能够保证</a:t>
            </a:r>
            <a:r>
              <a:rPr lang="en-US" dirty="0" smtClean="0"/>
              <a:t>: </a:t>
            </a:r>
          </a:p>
          <a:p>
            <a:pPr lvl="1"/>
            <a:r>
              <a:rPr lang="zh-CN" altLang="zh-CN" dirty="0"/>
              <a:t>了解企业的特殊</a:t>
            </a:r>
            <a:r>
              <a:rPr lang="zh-CN" altLang="zh-CN" dirty="0" smtClean="0"/>
              <a:t>需求</a:t>
            </a:r>
            <a:endParaRPr lang="en-US" dirty="0" smtClean="0"/>
          </a:p>
          <a:p>
            <a:pPr lvl="1"/>
            <a:r>
              <a:rPr lang="zh-CN" altLang="zh-CN" dirty="0" smtClean="0"/>
              <a:t>符合</a:t>
            </a:r>
            <a:r>
              <a:rPr lang="zh-CN" altLang="zh-CN" dirty="0"/>
              <a:t>企业的目标和组织的</a:t>
            </a:r>
            <a:r>
              <a:rPr lang="zh-CN" altLang="zh-CN" dirty="0" smtClean="0"/>
              <a:t>文化</a:t>
            </a:r>
            <a:endParaRPr lang="en-US" dirty="0" smtClean="0"/>
          </a:p>
          <a:p>
            <a:r>
              <a:rPr lang="zh-CN" altLang="zh-CN" dirty="0"/>
              <a:t>外部咨询</a:t>
            </a:r>
            <a:r>
              <a:rPr lang="zh-CN" altLang="zh-CN" dirty="0" smtClean="0"/>
              <a:t>人员</a:t>
            </a:r>
            <a:endParaRPr lang="en-US" dirty="0" smtClean="0"/>
          </a:p>
          <a:p>
            <a:pPr lvl="1"/>
            <a:r>
              <a:rPr lang="zh-CN" altLang="en-US" dirty="0" smtClean="0"/>
              <a:t>很少</a:t>
            </a:r>
            <a:r>
              <a:rPr lang="zh-CN" altLang="en-US" dirty="0"/>
              <a:t>能够</a:t>
            </a:r>
            <a:r>
              <a:rPr lang="zh-CN" altLang="zh-CN" dirty="0" smtClean="0"/>
              <a:t>在</a:t>
            </a:r>
            <a:r>
              <a:rPr lang="zh-CN" altLang="zh-CN" dirty="0"/>
              <a:t>实施项目之前非常熟悉企业的</a:t>
            </a:r>
            <a:r>
              <a:rPr lang="zh-CN" altLang="zh-CN" dirty="0" smtClean="0"/>
              <a:t>文化</a:t>
            </a:r>
            <a:endParaRPr lang="en-US" dirty="0" smtClean="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5A0628FF-55B4-40A1-AA34-F0816FE23F72}" type="slidenum">
              <a:rPr lang="en-US" sz="1400"/>
              <a:pPr algn="r" eaLnBrk="1" hangingPunct="1"/>
              <a:t>36</a:t>
            </a:fld>
            <a:endParaRPr lang="en-US" sz="1400" dirty="0"/>
          </a:p>
        </p:txBody>
      </p:sp>
      <p:sp>
        <p:nvSpPr>
          <p:cNvPr id="38916" name="Rectangle 6"/>
          <p:cNvSpPr>
            <a:spLocks noGrp="1" noChangeArrowheads="1"/>
          </p:cNvSpPr>
          <p:nvPr>
            <p:ph type="title"/>
          </p:nvPr>
        </p:nvSpPr>
        <p:spPr/>
        <p:txBody>
          <a:bodyPr/>
          <a:lstStyle/>
          <a:p>
            <a:r>
              <a:rPr lang="en-US" altLang="zh-CN" dirty="0" smtClean="0"/>
              <a:t>10.2.1  </a:t>
            </a:r>
            <a:r>
              <a:rPr lang="zh-CN" altLang="zh-CN" dirty="0" smtClean="0"/>
              <a:t>内部</a:t>
            </a:r>
            <a:r>
              <a:rPr lang="zh-CN" altLang="zh-CN" dirty="0"/>
              <a:t>开发与</a:t>
            </a:r>
            <a:r>
              <a:rPr lang="zh-CN" altLang="zh-CN" dirty="0" smtClean="0"/>
              <a:t>外包</a:t>
            </a:r>
            <a:r>
              <a:rPr lang="zh-CN" altLang="en-US" dirty="0" smtClean="0"/>
              <a:t>（续）</a:t>
            </a:r>
            <a:endParaRPr lang="en-US" dirty="0" smtClean="0"/>
          </a:p>
        </p:txBody>
      </p:sp>
      <p:sp>
        <p:nvSpPr>
          <p:cNvPr id="38917" name="Rectangle 7"/>
          <p:cNvSpPr>
            <a:spLocks noGrp="1" noChangeArrowheads="1"/>
          </p:cNvSpPr>
          <p:nvPr>
            <p:ph type="body" idx="1"/>
          </p:nvPr>
        </p:nvSpPr>
        <p:spPr/>
        <p:txBody>
          <a:bodyPr/>
          <a:lstStyle/>
          <a:p>
            <a:r>
              <a:rPr lang="zh-CN" altLang="en-US" dirty="0" smtClean="0"/>
              <a:t>很少有公司能够在</a:t>
            </a:r>
            <a:r>
              <a:rPr lang="zh-CN" altLang="zh-CN" dirty="0" smtClean="0"/>
              <a:t>没有</a:t>
            </a:r>
            <a:r>
              <a:rPr lang="zh-CN" altLang="zh-CN" dirty="0"/>
              <a:t>外部帮助的情况下开展电子商务</a:t>
            </a:r>
            <a:r>
              <a:rPr lang="zh-CN" altLang="zh-CN" dirty="0" smtClean="0"/>
              <a:t>项目</a:t>
            </a:r>
            <a:endParaRPr lang="en-US" dirty="0" smtClean="0"/>
          </a:p>
          <a:p>
            <a:r>
              <a:rPr lang="zh-CN" altLang="en-US" dirty="0" smtClean="0"/>
              <a:t>成功的关键</a:t>
            </a:r>
            <a:endParaRPr lang="en-US" dirty="0" smtClean="0"/>
          </a:p>
          <a:p>
            <a:pPr lvl="1"/>
            <a:r>
              <a:rPr lang="zh-CN" altLang="zh-CN" dirty="0" smtClean="0"/>
              <a:t>在</a:t>
            </a:r>
            <a:r>
              <a:rPr lang="zh-CN" altLang="zh-CN" dirty="0"/>
              <a:t>外包和内部支持之间取得</a:t>
            </a:r>
            <a:r>
              <a:rPr lang="zh-CN" altLang="zh-CN" dirty="0" smtClean="0"/>
              <a:t>平衡</a:t>
            </a:r>
            <a:endParaRPr lang="en-US" dirty="0" smtClean="0"/>
          </a:p>
          <a:p>
            <a:r>
              <a:rPr lang="zh-CN" altLang="en-US" b="1" dirty="0" smtClean="0"/>
              <a:t>外包</a:t>
            </a:r>
            <a:endParaRPr lang="en-US" b="1" dirty="0" smtClean="0"/>
          </a:p>
          <a:p>
            <a:pPr lvl="1"/>
            <a:r>
              <a:rPr lang="zh-CN" altLang="zh-CN" dirty="0"/>
              <a:t>委托另一家公司</a:t>
            </a:r>
            <a:r>
              <a:rPr lang="zh-CN" altLang="zh-CN" dirty="0" smtClean="0"/>
              <a:t>为</a:t>
            </a:r>
            <a:r>
              <a:rPr lang="zh-CN" altLang="en-US" dirty="0" smtClean="0"/>
              <a:t>整个</a:t>
            </a:r>
            <a:r>
              <a:rPr lang="zh-CN" altLang="zh-CN" dirty="0" smtClean="0"/>
              <a:t>项目</a:t>
            </a:r>
            <a:r>
              <a:rPr lang="zh-CN" altLang="en-US" dirty="0" smtClean="0"/>
              <a:t>或项目的一部分</a:t>
            </a:r>
            <a:r>
              <a:rPr lang="zh-CN" altLang="zh-CN" dirty="0" smtClean="0"/>
              <a:t>提供</a:t>
            </a:r>
            <a:r>
              <a:rPr lang="zh-CN" altLang="zh-CN" dirty="0"/>
              <a:t>外部</a:t>
            </a:r>
            <a:r>
              <a:rPr lang="zh-CN" altLang="zh-CN" dirty="0" smtClean="0"/>
              <a:t>支持</a:t>
            </a:r>
            <a:endParaRPr lang="en-US" dirty="0" smtClean="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36</a:t>
            </a:fld>
            <a:endParaRPr lang="en-US"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altLang="zh-CN" dirty="0" smtClean="0"/>
              <a:t>10.2.1  </a:t>
            </a:r>
            <a:r>
              <a:rPr lang="zh-CN" altLang="zh-CN" dirty="0" smtClean="0"/>
              <a:t>内部</a:t>
            </a:r>
            <a:r>
              <a:rPr lang="zh-CN" altLang="zh-CN" dirty="0"/>
              <a:t>开发与外包</a:t>
            </a:r>
            <a:r>
              <a:rPr lang="zh-CN" altLang="en-US" dirty="0"/>
              <a:t>（续）</a:t>
            </a:r>
            <a:endParaRPr lang="en-US" dirty="0" smtClean="0"/>
          </a:p>
        </p:txBody>
      </p:sp>
      <p:sp>
        <p:nvSpPr>
          <p:cNvPr id="39939" name="Rectangle 3"/>
          <p:cNvSpPr>
            <a:spLocks noGrp="1" noChangeArrowheads="1"/>
          </p:cNvSpPr>
          <p:nvPr>
            <p:ph type="body" idx="1"/>
          </p:nvPr>
        </p:nvSpPr>
        <p:spPr/>
        <p:txBody>
          <a:bodyPr/>
          <a:lstStyle/>
          <a:p>
            <a:pPr eaLnBrk="1" hangingPunct="1"/>
            <a:r>
              <a:rPr lang="zh-CN" altLang="en-US" dirty="0" smtClean="0"/>
              <a:t>内部团队</a:t>
            </a:r>
            <a:endParaRPr lang="en-US" dirty="0" smtClean="0"/>
          </a:p>
          <a:p>
            <a:pPr lvl="1" eaLnBrk="1" hangingPunct="1"/>
            <a:r>
              <a:rPr lang="zh-CN" altLang="en-US" dirty="0" smtClean="0"/>
              <a:t>外包决策的第一步</a:t>
            </a:r>
            <a:endParaRPr lang="en-US" dirty="0" smtClean="0"/>
          </a:p>
          <a:p>
            <a:pPr lvl="2" eaLnBrk="1" hangingPunct="1"/>
            <a:r>
              <a:rPr lang="zh-CN" altLang="en-US" dirty="0" smtClean="0"/>
              <a:t>创建内部团队</a:t>
            </a:r>
            <a:endParaRPr lang="en-US" dirty="0" smtClean="0"/>
          </a:p>
          <a:p>
            <a:pPr lvl="1" eaLnBrk="1" hangingPunct="1"/>
            <a:r>
              <a:rPr lang="zh-CN" altLang="en-US" dirty="0" smtClean="0"/>
              <a:t>团队成员</a:t>
            </a:r>
            <a:endParaRPr lang="en-US" dirty="0" smtClean="0"/>
          </a:p>
          <a:p>
            <a:pPr lvl="2" eaLnBrk="1" hangingPunct="1"/>
            <a:r>
              <a:rPr lang="zh-CN" altLang="zh-CN" dirty="0"/>
              <a:t>了解互联网及其技术的</a:t>
            </a:r>
            <a:r>
              <a:rPr lang="zh-CN" altLang="zh-CN" dirty="0" smtClean="0"/>
              <a:t>人</a:t>
            </a:r>
            <a:endParaRPr lang="en-US" dirty="0" smtClean="0"/>
          </a:p>
          <a:p>
            <a:pPr lvl="2" eaLnBrk="1" hangingPunct="1"/>
            <a:r>
              <a:rPr lang="zh-CN" altLang="zh-CN" dirty="0"/>
              <a:t>成员应该有</a:t>
            </a:r>
            <a:r>
              <a:rPr lang="zh-CN" altLang="zh-CN" dirty="0" smtClean="0"/>
              <a:t>创造性思维</a:t>
            </a:r>
            <a:endParaRPr lang="en-US" dirty="0" smtClean="0"/>
          </a:p>
          <a:p>
            <a:pPr lvl="2" eaLnBrk="1" hangingPunct="1"/>
            <a:r>
              <a:rPr lang="zh-CN" altLang="zh-CN" dirty="0"/>
              <a:t>在公司的业务非常</a:t>
            </a:r>
            <a:r>
              <a:rPr lang="zh-CN" altLang="zh-CN" dirty="0" smtClean="0"/>
              <a:t>出色</a:t>
            </a:r>
            <a:endParaRPr lang="en-US" dirty="0" smtClean="0"/>
          </a:p>
        </p:txBody>
      </p:sp>
      <p:sp>
        <p:nvSpPr>
          <p:cNvPr id="3994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01072C28-2F07-4B3D-A616-B56E141A8D29}" type="slidenum">
              <a:rPr lang="en-US" smtClean="0"/>
              <a:pPr/>
              <a:t>37</a:t>
            </a:fld>
            <a:endParaRPr lang="en-US" dirty="0" smtClean="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F43D9D15-5759-403B-9B26-1AAC29B062D1}" type="slidenum">
              <a:rPr lang="en-US" smtClean="0"/>
              <a:pPr/>
              <a:t>38</a:t>
            </a:fld>
            <a:endParaRPr lang="en-US" dirty="0" smtClean="0"/>
          </a:p>
        </p:txBody>
      </p:sp>
      <p:sp>
        <p:nvSpPr>
          <p:cNvPr id="40964" name="Rectangle 2"/>
          <p:cNvSpPr>
            <a:spLocks noGrp="1" noChangeArrowheads="1"/>
          </p:cNvSpPr>
          <p:nvPr>
            <p:ph type="title"/>
          </p:nvPr>
        </p:nvSpPr>
        <p:spPr/>
        <p:txBody>
          <a:bodyPr/>
          <a:lstStyle/>
          <a:p>
            <a:pPr eaLnBrk="1" hangingPunct="1"/>
            <a:r>
              <a:rPr lang="en-US" altLang="zh-CN" dirty="0" smtClean="0"/>
              <a:t>10.2.1  </a:t>
            </a:r>
            <a:r>
              <a:rPr lang="zh-CN" altLang="zh-CN" dirty="0" smtClean="0"/>
              <a:t>内部</a:t>
            </a:r>
            <a:r>
              <a:rPr lang="zh-CN" altLang="zh-CN" dirty="0"/>
              <a:t>开发与外包</a:t>
            </a:r>
            <a:r>
              <a:rPr lang="zh-CN" altLang="en-US" dirty="0"/>
              <a:t>（续）</a:t>
            </a:r>
            <a:endParaRPr lang="en-US" dirty="0" smtClean="0"/>
          </a:p>
        </p:txBody>
      </p:sp>
      <p:sp>
        <p:nvSpPr>
          <p:cNvPr id="40965" name="Rectangle 3"/>
          <p:cNvSpPr>
            <a:spLocks noGrp="1" noChangeArrowheads="1"/>
          </p:cNvSpPr>
          <p:nvPr>
            <p:ph type="body" idx="1"/>
          </p:nvPr>
        </p:nvSpPr>
        <p:spPr/>
        <p:txBody>
          <a:bodyPr/>
          <a:lstStyle/>
          <a:p>
            <a:pPr lvl="1" eaLnBrk="1" hangingPunct="1"/>
            <a:r>
              <a:rPr lang="zh-CN" altLang="en-US" dirty="0" smtClean="0"/>
              <a:t>项目领导</a:t>
            </a:r>
            <a:endParaRPr lang="en-US" dirty="0" smtClean="0"/>
          </a:p>
          <a:p>
            <a:pPr lvl="2" eaLnBrk="1" hangingPunct="1"/>
            <a:r>
              <a:rPr lang="zh-CN" altLang="en-US" dirty="0" smtClean="0"/>
              <a:t>错误</a:t>
            </a:r>
            <a:r>
              <a:rPr lang="en-US" dirty="0" smtClean="0"/>
              <a:t>:</a:t>
            </a:r>
            <a:r>
              <a:rPr lang="zh-CN" altLang="zh-CN" dirty="0"/>
              <a:t>技术</a:t>
            </a:r>
            <a:r>
              <a:rPr lang="zh-CN" altLang="zh-CN" dirty="0" smtClean="0"/>
              <a:t>奇才</a:t>
            </a:r>
            <a:r>
              <a:rPr lang="en-US" dirty="0" smtClean="0"/>
              <a:t>;</a:t>
            </a:r>
            <a:r>
              <a:rPr lang="zh-CN" altLang="zh-CN" dirty="0"/>
              <a:t>对业务了解不</a:t>
            </a:r>
            <a:r>
              <a:rPr lang="zh-CN" altLang="zh-CN" dirty="0" smtClean="0"/>
              <a:t>多</a:t>
            </a:r>
            <a:r>
              <a:rPr lang="en-US" dirty="0" smtClean="0"/>
              <a:t>; </a:t>
            </a:r>
            <a:r>
              <a:rPr lang="zh-CN" altLang="en-US" dirty="0" smtClean="0"/>
              <a:t>不是很有名</a:t>
            </a:r>
            <a:endParaRPr lang="en-US" dirty="0" smtClean="0"/>
          </a:p>
          <a:p>
            <a:pPr lvl="2" eaLnBrk="1" hangingPunct="1"/>
            <a:r>
              <a:rPr lang="zh-CN" altLang="en-US" dirty="0" smtClean="0"/>
              <a:t>较好的选择</a:t>
            </a:r>
            <a:r>
              <a:rPr lang="en-US" dirty="0" smtClean="0"/>
              <a:t>:</a:t>
            </a:r>
            <a:r>
              <a:rPr lang="zh-CN" altLang="en-US" dirty="0" smtClean="0"/>
              <a:t>具备</a:t>
            </a:r>
            <a:r>
              <a:rPr lang="zh-CN" altLang="zh-CN" dirty="0" smtClean="0"/>
              <a:t>业务</a:t>
            </a:r>
            <a:r>
              <a:rPr lang="zh-CN" altLang="zh-CN" dirty="0"/>
              <a:t>知识、</a:t>
            </a:r>
            <a:r>
              <a:rPr lang="zh-CN" altLang="zh-CN" dirty="0" smtClean="0"/>
              <a:t>创造性</a:t>
            </a:r>
            <a:r>
              <a:rPr lang="en-US" dirty="0" smtClean="0"/>
              <a:t>;</a:t>
            </a:r>
            <a:r>
              <a:rPr lang="zh-CN" altLang="zh-CN" dirty="0"/>
              <a:t>部门经理的</a:t>
            </a:r>
            <a:r>
              <a:rPr lang="zh-CN" altLang="zh-CN" dirty="0" smtClean="0"/>
              <a:t>尊敬</a:t>
            </a:r>
            <a:r>
              <a:rPr lang="en-US" dirty="0" smtClean="0"/>
              <a:t>;</a:t>
            </a:r>
            <a:r>
              <a:rPr lang="zh-CN" altLang="zh-CN" dirty="0"/>
              <a:t>非常熟悉公司的目标和企业</a:t>
            </a:r>
            <a:r>
              <a:rPr lang="zh-CN" altLang="zh-CN" dirty="0" smtClean="0"/>
              <a:t>文化</a:t>
            </a:r>
            <a:endParaRPr lang="en-US" dirty="0" smtClean="0"/>
          </a:p>
          <a:p>
            <a:pPr lvl="1" eaLnBrk="1" hangingPunct="1"/>
            <a:r>
              <a:rPr lang="zh-CN" altLang="zh-CN" dirty="0"/>
              <a:t>衡量内部团队的绩效非常</a:t>
            </a:r>
            <a:r>
              <a:rPr lang="zh-CN" altLang="zh-CN" dirty="0" smtClean="0"/>
              <a:t>重要</a:t>
            </a:r>
            <a:endParaRPr lang="en-US" dirty="0" smtClean="0"/>
          </a:p>
          <a:p>
            <a:pPr lvl="2" eaLnBrk="1" hangingPunct="1"/>
            <a:r>
              <a:rPr lang="zh-CN" altLang="zh-CN" dirty="0"/>
              <a:t>不一定用金钱</a:t>
            </a:r>
            <a:r>
              <a:rPr lang="zh-CN" altLang="zh-CN" dirty="0" smtClean="0"/>
              <a:t>指标</a:t>
            </a:r>
            <a:endParaRPr lang="en-US" dirty="0" smtClean="0"/>
          </a:p>
          <a:p>
            <a:pPr lvl="2" eaLnBrk="1" hangingPunct="1"/>
            <a:r>
              <a:rPr lang="zh-CN" altLang="zh-CN" dirty="0"/>
              <a:t>可以用任何适合目标衡量的</a:t>
            </a:r>
            <a:r>
              <a:rPr lang="zh-CN" altLang="zh-CN" dirty="0" smtClean="0"/>
              <a:t>指标</a:t>
            </a:r>
            <a:endParaRPr lang="en-US" dirty="0" smtClean="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0822366-CCAF-44CF-A1BF-A6F89AE81383}" type="slidenum">
              <a:rPr lang="en-US" smtClean="0"/>
              <a:pPr/>
              <a:t>39</a:t>
            </a:fld>
            <a:endParaRPr lang="en-US" dirty="0" smtClean="0"/>
          </a:p>
        </p:txBody>
      </p:sp>
      <p:sp>
        <p:nvSpPr>
          <p:cNvPr id="41988" name="Rectangle 7"/>
          <p:cNvSpPr>
            <a:spLocks noGrp="1" noChangeArrowheads="1"/>
          </p:cNvSpPr>
          <p:nvPr>
            <p:ph type="title" idx="4294967295"/>
          </p:nvPr>
        </p:nvSpPr>
        <p:spPr/>
        <p:txBody>
          <a:bodyPr/>
          <a:lstStyle/>
          <a:p>
            <a:r>
              <a:rPr lang="en-US" altLang="zh-CN" dirty="0" smtClean="0"/>
              <a:t>10.2.1  </a:t>
            </a:r>
            <a:r>
              <a:rPr lang="zh-CN" altLang="zh-CN" dirty="0" smtClean="0"/>
              <a:t>内部</a:t>
            </a:r>
            <a:r>
              <a:rPr lang="zh-CN" altLang="zh-CN" dirty="0"/>
              <a:t>开发与外包</a:t>
            </a:r>
            <a:r>
              <a:rPr lang="zh-CN" altLang="en-US" dirty="0"/>
              <a:t>（续）</a:t>
            </a:r>
            <a:endParaRPr lang="en-US" dirty="0" smtClean="0"/>
          </a:p>
        </p:txBody>
      </p:sp>
      <p:sp>
        <p:nvSpPr>
          <p:cNvPr id="41989" name="Rectangle 8"/>
          <p:cNvSpPr>
            <a:spLocks noGrp="1" noChangeArrowheads="1"/>
          </p:cNvSpPr>
          <p:nvPr>
            <p:ph type="body" idx="4294967295"/>
          </p:nvPr>
        </p:nvSpPr>
        <p:spPr/>
        <p:txBody>
          <a:bodyPr/>
          <a:lstStyle/>
          <a:p>
            <a:pPr lvl="1"/>
            <a:r>
              <a:rPr lang="zh-CN" altLang="zh-CN" dirty="0"/>
              <a:t>智力</a:t>
            </a:r>
            <a:r>
              <a:rPr lang="zh-CN" altLang="zh-CN" dirty="0" smtClean="0"/>
              <a:t>资本</a:t>
            </a:r>
            <a:endParaRPr lang="en-US" b="1" dirty="0" smtClean="0"/>
          </a:p>
          <a:p>
            <a:pPr lvl="2"/>
            <a:r>
              <a:rPr lang="zh-CN" altLang="zh-CN" dirty="0"/>
              <a:t>员工的企业和业务流程</a:t>
            </a:r>
            <a:r>
              <a:rPr lang="zh-CN" altLang="zh-CN" dirty="0" smtClean="0"/>
              <a:t>知识</a:t>
            </a:r>
            <a:endParaRPr lang="en-US" dirty="0" smtClean="0"/>
          </a:p>
          <a:p>
            <a:pPr lvl="2"/>
            <a:r>
              <a:rPr lang="zh-CN" altLang="en-US" dirty="0" smtClean="0"/>
              <a:t>过去被忽视</a:t>
            </a:r>
            <a:endParaRPr lang="en-US" dirty="0" smtClean="0"/>
          </a:p>
          <a:p>
            <a:pPr lvl="2"/>
            <a:r>
              <a:rPr lang="zh-CN" altLang="en-US" dirty="0" smtClean="0"/>
              <a:t>如今价值得到发现</a:t>
            </a:r>
            <a:endParaRPr lang="en-US" dirty="0" smtClean="0"/>
          </a:p>
          <a:p>
            <a:pPr lvl="1"/>
            <a:r>
              <a:rPr lang="zh-CN" altLang="en-US" dirty="0" smtClean="0"/>
              <a:t>人力资本衡量</a:t>
            </a:r>
            <a:endParaRPr lang="en-US" dirty="0" smtClean="0"/>
          </a:p>
          <a:p>
            <a:pPr lvl="2"/>
            <a:r>
              <a:rPr lang="zh-CN" altLang="en-US" dirty="0" smtClean="0"/>
              <a:t>包括</a:t>
            </a:r>
            <a:r>
              <a:rPr lang="zh-CN" altLang="zh-CN" dirty="0"/>
              <a:t>员工的</a:t>
            </a:r>
            <a:r>
              <a:rPr lang="zh-CN" altLang="zh-CN" dirty="0" smtClean="0"/>
              <a:t>能力</a:t>
            </a:r>
            <a:endParaRPr lang="en-US" dirty="0" smtClean="0"/>
          </a:p>
          <a:p>
            <a:pPr lvl="2"/>
            <a:r>
              <a:rPr lang="zh-CN" altLang="en-US" dirty="0" smtClean="0"/>
              <a:t>包括</a:t>
            </a:r>
            <a:r>
              <a:rPr lang="zh-CN" altLang="zh-CN" dirty="0" smtClean="0"/>
              <a:t>顾客</a:t>
            </a:r>
            <a:r>
              <a:rPr lang="zh-CN" altLang="zh-CN" dirty="0"/>
              <a:t>忠诚的价值和业务伙伴的</a:t>
            </a:r>
            <a:r>
              <a:rPr lang="zh-CN" altLang="zh-CN" dirty="0" smtClean="0"/>
              <a:t>价值</a:t>
            </a:r>
            <a:endParaRPr lang="en-US"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917B086-80B0-46B8-838C-451DF332F874}" type="slidenum">
              <a:rPr lang="en-US" smtClean="0"/>
              <a:pPr/>
              <a:t>4</a:t>
            </a:fld>
            <a:endParaRPr lang="en-US" dirty="0" smtClean="0"/>
          </a:p>
        </p:txBody>
      </p:sp>
      <p:sp>
        <p:nvSpPr>
          <p:cNvPr id="6148" name="Rectangle 7"/>
          <p:cNvSpPr>
            <a:spLocks noGrp="1" noChangeArrowheads="1"/>
          </p:cNvSpPr>
          <p:nvPr>
            <p:ph type="title" idx="4294967295"/>
          </p:nvPr>
        </p:nvSpPr>
        <p:spPr>
          <a:xfrm>
            <a:off x="381000" y="304800"/>
            <a:ext cx="8229600" cy="1143000"/>
          </a:xfrm>
        </p:spPr>
        <p:txBody>
          <a:bodyPr/>
          <a:lstStyle/>
          <a:p>
            <a:r>
              <a:rPr lang="en-US" altLang="zh-CN" dirty="0" smtClean="0"/>
              <a:t>10.1.1  </a:t>
            </a:r>
            <a:r>
              <a:rPr lang="zh-CN" altLang="en-US" dirty="0" smtClean="0"/>
              <a:t>确定目标</a:t>
            </a:r>
            <a:endParaRPr lang="en-US" dirty="0" smtClean="0"/>
          </a:p>
        </p:txBody>
      </p:sp>
      <p:sp>
        <p:nvSpPr>
          <p:cNvPr id="6149" name="Rectangle 8"/>
          <p:cNvSpPr>
            <a:spLocks noGrp="1" noChangeArrowheads="1"/>
          </p:cNvSpPr>
          <p:nvPr>
            <p:ph type="body" idx="4294967295"/>
          </p:nvPr>
        </p:nvSpPr>
        <p:spPr/>
        <p:txBody>
          <a:bodyPr/>
          <a:lstStyle/>
          <a:p>
            <a:r>
              <a:rPr lang="zh-CN" altLang="zh-CN" dirty="0" smtClean="0"/>
              <a:t>典型</a:t>
            </a:r>
            <a:r>
              <a:rPr lang="zh-CN" altLang="en-US" dirty="0"/>
              <a:t>企业的电子商务</a:t>
            </a:r>
            <a:r>
              <a:rPr lang="zh-CN" altLang="en-US" dirty="0" smtClean="0"/>
              <a:t>目标</a:t>
            </a:r>
            <a:endParaRPr lang="en-US" dirty="0" smtClean="0"/>
          </a:p>
          <a:p>
            <a:pPr lvl="1"/>
            <a:r>
              <a:rPr lang="zh-CN" altLang="zh-CN" dirty="0"/>
              <a:t>增加现有市场的</a:t>
            </a:r>
            <a:r>
              <a:rPr lang="zh-CN" altLang="zh-CN" dirty="0" smtClean="0"/>
              <a:t>销售</a:t>
            </a:r>
            <a:endParaRPr lang="en-US" altLang="zh-CN" dirty="0" smtClean="0"/>
          </a:p>
          <a:p>
            <a:pPr lvl="1"/>
            <a:r>
              <a:rPr lang="zh-CN" altLang="zh-CN" dirty="0" smtClean="0"/>
              <a:t>进入</a:t>
            </a:r>
            <a:r>
              <a:rPr lang="zh-CN" altLang="zh-CN" dirty="0"/>
              <a:t>新</a:t>
            </a:r>
            <a:r>
              <a:rPr lang="zh-CN" altLang="zh-CN" dirty="0" smtClean="0"/>
              <a:t>市场</a:t>
            </a:r>
            <a:endParaRPr lang="en-US" altLang="zh-CN" dirty="0" smtClean="0"/>
          </a:p>
          <a:p>
            <a:pPr lvl="1"/>
            <a:r>
              <a:rPr lang="zh-CN" altLang="zh-CN" dirty="0" smtClean="0"/>
              <a:t>为</a:t>
            </a:r>
            <a:r>
              <a:rPr lang="zh-CN" altLang="zh-CN" dirty="0"/>
              <a:t>现有客户提供更好的</a:t>
            </a:r>
            <a:r>
              <a:rPr lang="zh-CN" altLang="zh-CN" dirty="0" smtClean="0"/>
              <a:t>服务</a:t>
            </a:r>
            <a:endParaRPr lang="en-US" altLang="zh-CN" dirty="0" smtClean="0"/>
          </a:p>
          <a:p>
            <a:pPr lvl="1"/>
            <a:r>
              <a:rPr lang="zh-CN" altLang="zh-CN" dirty="0" smtClean="0"/>
              <a:t>寻找</a:t>
            </a:r>
            <a:r>
              <a:rPr lang="zh-CN" altLang="zh-CN" dirty="0"/>
              <a:t>新供应</a:t>
            </a:r>
            <a:r>
              <a:rPr lang="zh-CN" altLang="zh-CN" dirty="0" smtClean="0"/>
              <a:t>商</a:t>
            </a:r>
            <a:endParaRPr lang="en-US" altLang="zh-CN" dirty="0" smtClean="0"/>
          </a:p>
          <a:p>
            <a:pPr lvl="1"/>
            <a:r>
              <a:rPr lang="zh-CN" altLang="zh-CN" dirty="0" smtClean="0"/>
              <a:t>与</a:t>
            </a:r>
            <a:r>
              <a:rPr lang="zh-CN" altLang="zh-CN" dirty="0"/>
              <a:t>现有供应商高效</a:t>
            </a:r>
            <a:r>
              <a:rPr lang="zh-CN" altLang="zh-CN" dirty="0" smtClean="0"/>
              <a:t>协调</a:t>
            </a:r>
            <a:endParaRPr lang="en-US" altLang="zh-CN" dirty="0" smtClean="0"/>
          </a:p>
          <a:p>
            <a:pPr lvl="1"/>
            <a:r>
              <a:rPr lang="zh-CN" altLang="zh-CN" dirty="0" smtClean="0"/>
              <a:t>更</a:t>
            </a:r>
            <a:r>
              <a:rPr lang="zh-CN" altLang="zh-CN" dirty="0"/>
              <a:t>有效地招聘</a:t>
            </a:r>
            <a:r>
              <a:rPr lang="zh-CN" altLang="zh-CN" dirty="0" smtClean="0"/>
              <a:t>员工</a:t>
            </a:r>
            <a:endParaRPr lang="en-US" dirty="0" smtClean="0"/>
          </a:p>
          <a:p>
            <a:r>
              <a:rPr lang="zh-CN" altLang="zh-CN" dirty="0"/>
              <a:t>不同规模的组织会有不同的电子商务的</a:t>
            </a:r>
            <a:r>
              <a:rPr lang="zh-CN" altLang="zh-CN" dirty="0" smtClean="0"/>
              <a:t>目标</a:t>
            </a:r>
            <a:endParaRPr lang="en-US" dirty="0" smtClean="0"/>
          </a:p>
          <a:p>
            <a:r>
              <a:rPr lang="zh-CN" altLang="zh-CN" dirty="0" smtClean="0"/>
              <a:t>比较</a:t>
            </a:r>
            <a:r>
              <a:rPr lang="zh-CN" altLang="zh-CN" dirty="0"/>
              <a:t>电子商务</a:t>
            </a:r>
            <a:r>
              <a:rPr lang="zh-CN" altLang="zh-CN" dirty="0" smtClean="0"/>
              <a:t>项目风险</a:t>
            </a:r>
            <a:r>
              <a:rPr lang="zh-CN" altLang="en-US" dirty="0" smtClean="0"/>
              <a:t>和</a:t>
            </a:r>
            <a:r>
              <a:rPr lang="zh-CN" altLang="zh-CN" dirty="0" smtClean="0"/>
              <a:t>不</a:t>
            </a:r>
            <a:r>
              <a:rPr lang="zh-CN" altLang="zh-CN" dirty="0"/>
              <a:t>作为</a:t>
            </a:r>
            <a:r>
              <a:rPr lang="zh-CN" altLang="zh-CN" dirty="0" smtClean="0"/>
              <a:t>风险</a:t>
            </a:r>
            <a:endParaRPr lang="en-US" dirty="0" smtClean="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8D30540-E8FD-4A94-9EC6-CD3F70504753}" type="slidenum">
              <a:rPr lang="en-US" smtClean="0"/>
              <a:pPr/>
              <a:t>40</a:t>
            </a:fld>
            <a:endParaRPr lang="en-US" dirty="0" smtClean="0"/>
          </a:p>
        </p:txBody>
      </p:sp>
      <p:sp>
        <p:nvSpPr>
          <p:cNvPr id="43012" name="Rectangle 7"/>
          <p:cNvSpPr>
            <a:spLocks noGrp="1" noChangeArrowheads="1"/>
          </p:cNvSpPr>
          <p:nvPr>
            <p:ph type="title" idx="4294967295"/>
          </p:nvPr>
        </p:nvSpPr>
        <p:spPr/>
        <p:txBody>
          <a:bodyPr/>
          <a:lstStyle/>
          <a:p>
            <a:r>
              <a:rPr lang="en-US" altLang="zh-CN" dirty="0" smtClean="0"/>
              <a:t>10.2.1  </a:t>
            </a:r>
            <a:r>
              <a:rPr lang="zh-CN" altLang="zh-CN" dirty="0" smtClean="0"/>
              <a:t>内部</a:t>
            </a:r>
            <a:r>
              <a:rPr lang="zh-CN" altLang="zh-CN" dirty="0"/>
              <a:t>开发与外包</a:t>
            </a:r>
            <a:r>
              <a:rPr lang="zh-CN" altLang="en-US" dirty="0"/>
              <a:t>（续）</a:t>
            </a:r>
            <a:endParaRPr lang="en-US" dirty="0" smtClean="0"/>
          </a:p>
        </p:txBody>
      </p:sp>
      <p:sp>
        <p:nvSpPr>
          <p:cNvPr id="43013" name="Rectangle 8"/>
          <p:cNvSpPr>
            <a:spLocks noGrp="1" noChangeArrowheads="1"/>
          </p:cNvSpPr>
          <p:nvPr>
            <p:ph type="body" idx="4294967295"/>
          </p:nvPr>
        </p:nvSpPr>
        <p:spPr/>
        <p:txBody>
          <a:bodyPr/>
          <a:lstStyle/>
          <a:p>
            <a:pPr lvl="1"/>
            <a:r>
              <a:rPr lang="zh-CN" altLang="zh-CN" dirty="0"/>
              <a:t>内部团队应该</a:t>
            </a:r>
            <a:r>
              <a:rPr lang="zh-CN" altLang="zh-CN" dirty="0" smtClean="0"/>
              <a:t>负责</a:t>
            </a:r>
            <a:endParaRPr lang="en-US" dirty="0" smtClean="0"/>
          </a:p>
          <a:p>
            <a:pPr lvl="2"/>
            <a:r>
              <a:rPr lang="zh-CN" altLang="zh-CN" dirty="0"/>
              <a:t>从设定目标到网站的最终实施和运营的整个</a:t>
            </a:r>
            <a:r>
              <a:rPr lang="zh-CN" altLang="zh-CN" dirty="0" smtClean="0"/>
              <a:t>过程</a:t>
            </a:r>
            <a:endParaRPr lang="en-US" dirty="0" smtClean="0"/>
          </a:p>
          <a:p>
            <a:pPr lvl="1"/>
            <a:r>
              <a:rPr lang="zh-CN" altLang="en-US" dirty="0" smtClean="0"/>
              <a:t>内部团队决定</a:t>
            </a:r>
            <a:r>
              <a:rPr lang="zh-CN" altLang="zh-CN" dirty="0" smtClean="0"/>
              <a:t> </a:t>
            </a:r>
            <a:r>
              <a:rPr lang="en-US" dirty="0" smtClean="0"/>
              <a:t>Internal team decides:</a:t>
            </a:r>
          </a:p>
          <a:p>
            <a:pPr lvl="2"/>
            <a:r>
              <a:rPr lang="zh-CN" altLang="zh-CN" dirty="0"/>
              <a:t>决定将项目的哪些部分</a:t>
            </a:r>
            <a:r>
              <a:rPr lang="zh-CN" altLang="zh-CN" dirty="0" smtClean="0"/>
              <a:t>外包</a:t>
            </a:r>
            <a:endParaRPr lang="en-US" altLang="zh-CN" dirty="0" smtClean="0"/>
          </a:p>
          <a:p>
            <a:pPr lvl="2"/>
            <a:r>
              <a:rPr lang="zh-CN" altLang="zh-CN" dirty="0" smtClean="0"/>
              <a:t>及</a:t>
            </a:r>
            <a:r>
              <a:rPr lang="zh-CN" altLang="zh-CN" dirty="0"/>
              <a:t>外包给</a:t>
            </a:r>
            <a:r>
              <a:rPr lang="zh-CN" altLang="zh-CN" dirty="0" smtClean="0"/>
              <a:t>谁</a:t>
            </a:r>
            <a:endParaRPr lang="en-US" altLang="zh-CN" dirty="0" smtClean="0"/>
          </a:p>
          <a:p>
            <a:pPr lvl="2"/>
            <a:r>
              <a:rPr lang="zh-CN" altLang="zh-CN" dirty="0"/>
              <a:t>聘请什么样的咨询顾问或</a:t>
            </a:r>
            <a:r>
              <a:rPr lang="zh-CN" altLang="zh-CN" dirty="0" smtClean="0"/>
              <a:t>伙伴</a:t>
            </a:r>
            <a:endParaRPr lang="en-US" dirty="0" smtClean="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C4B385B-7CEE-445D-BD7A-B153D5030E8F}" type="slidenum">
              <a:rPr lang="en-US" smtClean="0"/>
              <a:pPr/>
              <a:t>41</a:t>
            </a:fld>
            <a:endParaRPr lang="en-US" dirty="0" smtClean="0"/>
          </a:p>
        </p:txBody>
      </p:sp>
      <p:sp>
        <p:nvSpPr>
          <p:cNvPr id="44036" name="Rectangle 7"/>
          <p:cNvSpPr>
            <a:spLocks noGrp="1" noChangeArrowheads="1"/>
          </p:cNvSpPr>
          <p:nvPr>
            <p:ph type="title" idx="4294967295"/>
          </p:nvPr>
        </p:nvSpPr>
        <p:spPr/>
        <p:txBody>
          <a:bodyPr/>
          <a:lstStyle/>
          <a:p>
            <a:r>
              <a:rPr lang="en-US" altLang="zh-CN" dirty="0" smtClean="0"/>
              <a:t>10.2.1  </a:t>
            </a:r>
            <a:r>
              <a:rPr lang="zh-CN" altLang="zh-CN" dirty="0" smtClean="0"/>
              <a:t>内部</a:t>
            </a:r>
            <a:r>
              <a:rPr lang="zh-CN" altLang="zh-CN" dirty="0"/>
              <a:t>开发与外包</a:t>
            </a:r>
            <a:r>
              <a:rPr lang="zh-CN" altLang="en-US" dirty="0"/>
              <a:t>（续）</a:t>
            </a:r>
            <a:endParaRPr lang="en-US" dirty="0" smtClean="0"/>
          </a:p>
        </p:txBody>
      </p:sp>
      <p:sp>
        <p:nvSpPr>
          <p:cNvPr id="44037" name="Rectangle 8"/>
          <p:cNvSpPr>
            <a:spLocks noGrp="1" noChangeArrowheads="1"/>
          </p:cNvSpPr>
          <p:nvPr>
            <p:ph type="body" idx="4294967295"/>
          </p:nvPr>
        </p:nvSpPr>
        <p:spPr/>
        <p:txBody>
          <a:bodyPr/>
          <a:lstStyle/>
          <a:p>
            <a:r>
              <a:rPr lang="zh-CN" altLang="zh-CN" b="1" dirty="0"/>
              <a:t>早期</a:t>
            </a:r>
            <a:r>
              <a:rPr lang="zh-CN" altLang="zh-CN" b="1" dirty="0" smtClean="0"/>
              <a:t>外包</a:t>
            </a:r>
            <a:endParaRPr lang="en-US" b="1" dirty="0" smtClean="0"/>
          </a:p>
          <a:p>
            <a:pPr lvl="1"/>
            <a:r>
              <a:rPr lang="zh-CN" altLang="zh-CN" dirty="0"/>
              <a:t>将最初的网站设计和开发外包</a:t>
            </a:r>
            <a:r>
              <a:rPr lang="zh-CN" altLang="zh-CN" dirty="0" smtClean="0"/>
              <a:t>出去</a:t>
            </a:r>
            <a:endParaRPr lang="en-US" dirty="0" smtClean="0"/>
          </a:p>
          <a:p>
            <a:pPr lvl="1"/>
            <a:r>
              <a:rPr lang="zh-CN" altLang="en-US" dirty="0" smtClean="0"/>
              <a:t>在</a:t>
            </a:r>
            <a:r>
              <a:rPr lang="zh-CN" altLang="zh-CN" dirty="0"/>
              <a:t>把网站的运营交给</a:t>
            </a:r>
            <a:r>
              <a:rPr lang="zh-CN" altLang="zh-CN" dirty="0" smtClean="0"/>
              <a:t>他们</a:t>
            </a:r>
            <a:r>
              <a:rPr lang="zh-CN" altLang="en-US" dirty="0" smtClean="0"/>
              <a:t>之前</a:t>
            </a:r>
            <a:r>
              <a:rPr lang="zh-CN" altLang="zh-CN" dirty="0" smtClean="0"/>
              <a:t>由</a:t>
            </a:r>
            <a:r>
              <a:rPr lang="zh-CN" altLang="zh-CN" dirty="0"/>
              <a:t>外包商培训公司的信息系统</a:t>
            </a:r>
            <a:r>
              <a:rPr lang="zh-CN" altLang="zh-CN" dirty="0" smtClean="0"/>
              <a:t>人员</a:t>
            </a:r>
            <a:endParaRPr lang="en-US" dirty="0" smtClean="0"/>
          </a:p>
          <a:p>
            <a:pPr lvl="1"/>
            <a:r>
              <a:rPr lang="zh-CN" altLang="zh-CN" dirty="0" smtClean="0"/>
              <a:t>让</a:t>
            </a:r>
            <a:r>
              <a:rPr lang="zh-CN" altLang="zh-CN" dirty="0"/>
              <a:t>公司的信息系统人员参与</a:t>
            </a:r>
            <a:r>
              <a:rPr lang="zh-CN" altLang="zh-CN" dirty="0" smtClean="0"/>
              <a:t>项目</a:t>
            </a:r>
            <a:endParaRPr lang="en-US" dirty="0" smtClean="0"/>
          </a:p>
          <a:p>
            <a:pPr lvl="2"/>
            <a:r>
              <a:rPr lang="zh-CN" altLang="zh-CN" dirty="0" smtClean="0"/>
              <a:t>并</a:t>
            </a:r>
            <a:r>
              <a:rPr lang="zh-CN" altLang="en-US" dirty="0"/>
              <a:t>尽早</a:t>
            </a:r>
            <a:r>
              <a:rPr lang="zh-CN" altLang="zh-CN" dirty="0" smtClean="0"/>
              <a:t>提出</a:t>
            </a:r>
            <a:r>
              <a:rPr lang="zh-CN" altLang="zh-CN" dirty="0"/>
              <a:t>改进</a:t>
            </a:r>
            <a:r>
              <a:rPr lang="zh-CN" altLang="zh-CN" dirty="0" smtClean="0"/>
              <a:t>意见</a:t>
            </a:r>
            <a:endParaRPr lang="en-US" dirty="0" smtClean="0"/>
          </a:p>
          <a:p>
            <a:r>
              <a:rPr lang="zh-CN" altLang="zh-CN" dirty="0"/>
              <a:t>晚期</a:t>
            </a:r>
            <a:r>
              <a:rPr lang="zh-CN" altLang="zh-CN" dirty="0" smtClean="0"/>
              <a:t>外包</a:t>
            </a:r>
            <a:endParaRPr lang="en-US" dirty="0"/>
          </a:p>
          <a:p>
            <a:pPr lvl="1"/>
            <a:r>
              <a:rPr lang="zh-CN" altLang="en-US" dirty="0" smtClean="0"/>
              <a:t>更为传统的方法</a:t>
            </a:r>
            <a:endParaRPr lang="en-US" dirty="0"/>
          </a:p>
          <a:p>
            <a:pPr lvl="2"/>
            <a:endParaRPr lang="en-US" dirty="0" smtClean="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0" name="Rectangle 7"/>
          <p:cNvSpPr>
            <a:spLocks noGrp="1" noChangeArrowheads="1"/>
          </p:cNvSpPr>
          <p:nvPr>
            <p:ph type="title"/>
          </p:nvPr>
        </p:nvSpPr>
        <p:spPr/>
        <p:txBody>
          <a:bodyPr/>
          <a:lstStyle/>
          <a:p>
            <a:r>
              <a:rPr lang="en-US" altLang="zh-CN" dirty="0" smtClean="0"/>
              <a:t>10.2.1  </a:t>
            </a:r>
            <a:r>
              <a:rPr lang="zh-CN" altLang="zh-CN" dirty="0" smtClean="0"/>
              <a:t>内部</a:t>
            </a:r>
            <a:r>
              <a:rPr lang="zh-CN" altLang="zh-CN" dirty="0"/>
              <a:t>开发与外包</a:t>
            </a:r>
            <a:r>
              <a:rPr lang="zh-CN" altLang="en-US" dirty="0"/>
              <a:t>（续）</a:t>
            </a:r>
            <a:endParaRPr lang="en-US" dirty="0" smtClean="0"/>
          </a:p>
        </p:txBody>
      </p:sp>
      <p:sp>
        <p:nvSpPr>
          <p:cNvPr id="45061" name="Rectangle 8"/>
          <p:cNvSpPr>
            <a:spLocks noGrp="1" noChangeArrowheads="1"/>
          </p:cNvSpPr>
          <p:nvPr>
            <p:ph type="body" idx="1"/>
          </p:nvPr>
        </p:nvSpPr>
        <p:spPr/>
        <p:txBody>
          <a:bodyPr/>
          <a:lstStyle/>
          <a:p>
            <a:r>
              <a:rPr lang="zh-CN" altLang="zh-CN" dirty="0"/>
              <a:t>公司的信息系统</a:t>
            </a:r>
            <a:r>
              <a:rPr lang="zh-CN" altLang="zh-CN" dirty="0" smtClean="0"/>
              <a:t>人员</a:t>
            </a:r>
            <a:endParaRPr lang="en-US" dirty="0" smtClean="0"/>
          </a:p>
          <a:p>
            <a:pPr lvl="1"/>
            <a:r>
              <a:rPr lang="zh-CN" altLang="zh-CN" dirty="0"/>
              <a:t>完成最初的设计和开发</a:t>
            </a:r>
            <a:r>
              <a:rPr lang="zh-CN" altLang="zh-CN" dirty="0" smtClean="0"/>
              <a:t>工作</a:t>
            </a:r>
            <a:r>
              <a:rPr lang="zh-CN" altLang="en-US" dirty="0" smtClean="0"/>
              <a:t>，</a:t>
            </a:r>
            <a:r>
              <a:rPr lang="zh-CN" altLang="zh-CN" dirty="0"/>
              <a:t>并实施这个系统，直到</a:t>
            </a:r>
            <a:r>
              <a:rPr lang="zh-CN" altLang="zh-CN" dirty="0" smtClean="0"/>
              <a:t>它</a:t>
            </a:r>
            <a:r>
              <a:rPr lang="zh-CN" altLang="en-US" dirty="0" smtClean="0"/>
              <a:t>运行</a:t>
            </a:r>
            <a:r>
              <a:rPr lang="zh-CN" altLang="zh-CN" dirty="0" smtClean="0"/>
              <a:t>稳定</a:t>
            </a:r>
            <a:endParaRPr lang="en-US" dirty="0" smtClean="0"/>
          </a:p>
          <a:p>
            <a:pPr lvl="1"/>
            <a:r>
              <a:rPr lang="zh-CN" altLang="en-US" dirty="0" smtClean="0"/>
              <a:t>一旦</a:t>
            </a:r>
            <a:r>
              <a:rPr lang="zh-CN" altLang="zh-CN" dirty="0" smtClean="0"/>
              <a:t>得到</a:t>
            </a:r>
            <a:r>
              <a:rPr lang="zh-CN" altLang="zh-CN" dirty="0"/>
              <a:t>了系统带来的所有竞争</a:t>
            </a:r>
            <a:r>
              <a:rPr lang="zh-CN" altLang="zh-CN" dirty="0" smtClean="0"/>
              <a:t>优势</a:t>
            </a:r>
            <a:r>
              <a:rPr lang="en-US" dirty="0" smtClean="0"/>
              <a:t>:</a:t>
            </a:r>
          </a:p>
          <a:p>
            <a:pPr lvl="2"/>
            <a:r>
              <a:rPr lang="zh-CN" altLang="zh-CN" dirty="0"/>
              <a:t>就可以把电子商务系统的维护工作</a:t>
            </a:r>
            <a:r>
              <a:rPr lang="zh-CN" altLang="zh-CN" dirty="0" smtClean="0"/>
              <a:t>外包</a:t>
            </a:r>
            <a:r>
              <a:rPr lang="zh-CN" altLang="en-US" dirty="0" smtClean="0"/>
              <a:t>出去</a:t>
            </a:r>
            <a:endParaRPr lang="en-US" dirty="0" smtClean="0"/>
          </a:p>
          <a:p>
            <a:pPr lvl="1"/>
            <a:r>
              <a:rPr lang="zh-CN" altLang="zh-CN" dirty="0"/>
              <a:t>公司的信息系统专业人员能把注意力和精力转移到能带来进一步竞争优势的其他新技术</a:t>
            </a:r>
            <a:r>
              <a:rPr lang="zh-CN" altLang="zh-CN" dirty="0" smtClean="0"/>
              <a:t>上</a:t>
            </a:r>
            <a:endParaRPr lang="en-US" dirty="0" smtClean="0"/>
          </a:p>
          <a:p>
            <a:r>
              <a:rPr lang="zh-CN" altLang="en-US" dirty="0" smtClean="0"/>
              <a:t>电子商务项目</a:t>
            </a:r>
            <a:endParaRPr lang="en-US" dirty="0" smtClean="0"/>
          </a:p>
          <a:p>
            <a:pPr lvl="1"/>
            <a:r>
              <a:rPr lang="zh-CN" altLang="zh-CN" dirty="0"/>
              <a:t>应该更多进行早期</a:t>
            </a:r>
            <a:r>
              <a:rPr lang="zh-CN" altLang="zh-CN" dirty="0" smtClean="0"/>
              <a:t>外包</a:t>
            </a:r>
            <a:endParaRPr lang="en-US" dirty="0" smtClean="0"/>
          </a:p>
          <a:p>
            <a:pPr lvl="1"/>
            <a:endParaRPr lang="en-US" dirty="0" smtClean="0"/>
          </a:p>
        </p:txBody>
      </p:sp>
      <p:sp>
        <p:nvSpPr>
          <p:cNvPr id="45059" name="Slide Number Placeholder 4"/>
          <p:cNvSpPr>
            <a:spLocks noGrp="1"/>
          </p:cNvSpPr>
          <p:nvPr>
            <p:ph type="sldNum" sz="quarter" idx="11"/>
          </p:nvPr>
        </p:nvSpPr>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147177F-1521-4581-A255-3645D614240F}" type="slidenum">
              <a:rPr lang="en-US" smtClean="0"/>
              <a:pPr/>
              <a:t>42</a:t>
            </a:fld>
            <a:endParaRPr lang="en-US" dirty="0" smtClean="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AA66B49-EE33-4281-87D7-5A50ED995258}" type="slidenum">
              <a:rPr lang="en-US" smtClean="0"/>
              <a:pPr/>
              <a:t>43</a:t>
            </a:fld>
            <a:endParaRPr lang="en-US" dirty="0" smtClean="0"/>
          </a:p>
        </p:txBody>
      </p:sp>
      <p:sp>
        <p:nvSpPr>
          <p:cNvPr id="46084" name="Rectangle 7"/>
          <p:cNvSpPr>
            <a:spLocks noGrp="1" noChangeArrowheads="1"/>
          </p:cNvSpPr>
          <p:nvPr>
            <p:ph type="title" idx="4294967295"/>
          </p:nvPr>
        </p:nvSpPr>
        <p:spPr/>
        <p:txBody>
          <a:bodyPr/>
          <a:lstStyle/>
          <a:p>
            <a:r>
              <a:rPr lang="en-US" altLang="zh-CN" dirty="0" smtClean="0"/>
              <a:t>10.2.1  </a:t>
            </a:r>
            <a:r>
              <a:rPr lang="zh-CN" altLang="zh-CN" dirty="0" smtClean="0"/>
              <a:t>内部</a:t>
            </a:r>
            <a:r>
              <a:rPr lang="zh-CN" altLang="zh-CN" dirty="0"/>
              <a:t>开发与外包</a:t>
            </a:r>
            <a:r>
              <a:rPr lang="zh-CN" altLang="en-US" dirty="0"/>
              <a:t>（续）</a:t>
            </a:r>
            <a:endParaRPr lang="en-US" dirty="0" smtClean="0"/>
          </a:p>
        </p:txBody>
      </p:sp>
      <p:sp>
        <p:nvSpPr>
          <p:cNvPr id="46085" name="Rectangle 8"/>
          <p:cNvSpPr>
            <a:spLocks noGrp="1" noChangeArrowheads="1"/>
          </p:cNvSpPr>
          <p:nvPr>
            <p:ph type="body" idx="4294967295"/>
          </p:nvPr>
        </p:nvSpPr>
        <p:spPr/>
        <p:txBody>
          <a:bodyPr/>
          <a:lstStyle/>
          <a:p>
            <a:r>
              <a:rPr lang="zh-CN" altLang="zh-CN" dirty="0"/>
              <a:t>部分</a:t>
            </a:r>
            <a:r>
              <a:rPr lang="zh-CN" altLang="zh-CN" dirty="0" smtClean="0"/>
              <a:t>外包</a:t>
            </a:r>
            <a:r>
              <a:rPr lang="en-US" b="1" dirty="0" smtClean="0"/>
              <a:t>(</a:t>
            </a:r>
            <a:r>
              <a:rPr lang="zh-CN" altLang="zh-CN" dirty="0"/>
              <a:t>局部</a:t>
            </a:r>
            <a:r>
              <a:rPr lang="zh-CN" altLang="zh-CN" dirty="0" smtClean="0"/>
              <a:t>外包</a:t>
            </a:r>
            <a:r>
              <a:rPr lang="en-US" b="1" dirty="0" smtClean="0"/>
              <a:t>)</a:t>
            </a:r>
          </a:p>
          <a:p>
            <a:pPr lvl="1"/>
            <a:r>
              <a:rPr lang="zh-CN" altLang="zh-CN" dirty="0" smtClean="0"/>
              <a:t>公司</a:t>
            </a:r>
            <a:r>
              <a:rPr lang="zh-CN" altLang="en-US" dirty="0" smtClean="0"/>
              <a:t>确定具体的项目部分</a:t>
            </a:r>
            <a:endParaRPr lang="en-US" dirty="0" smtClean="0"/>
          </a:p>
          <a:p>
            <a:pPr lvl="2"/>
            <a:r>
              <a:rPr lang="zh-CN" altLang="zh-CN" dirty="0" smtClean="0"/>
              <a:t>部分</a:t>
            </a:r>
            <a:r>
              <a:rPr lang="zh-CN" altLang="zh-CN" dirty="0"/>
              <a:t>项目交给另一家专业公司进行设计、开发、实施和</a:t>
            </a:r>
            <a:r>
              <a:rPr lang="zh-CN" altLang="zh-CN" dirty="0" smtClean="0"/>
              <a:t>运作</a:t>
            </a:r>
            <a:endParaRPr lang="en-US" dirty="0" smtClean="0"/>
          </a:p>
          <a:p>
            <a:r>
              <a:rPr lang="zh-CN" altLang="en-US" dirty="0" smtClean="0"/>
              <a:t>例子</a:t>
            </a:r>
            <a:endParaRPr lang="en-US" dirty="0" smtClean="0"/>
          </a:p>
          <a:p>
            <a:pPr lvl="1"/>
            <a:r>
              <a:rPr lang="zh-CN" altLang="zh-CN" dirty="0"/>
              <a:t>许多小网站常常将电子邮件处理和回复工作外包</a:t>
            </a:r>
            <a:r>
              <a:rPr lang="zh-CN" altLang="zh-CN" dirty="0" smtClean="0"/>
              <a:t>出去</a:t>
            </a:r>
            <a:endParaRPr lang="en-US" dirty="0" smtClean="0"/>
          </a:p>
          <a:p>
            <a:pPr lvl="1"/>
            <a:r>
              <a:rPr lang="zh-CN" altLang="en-US" dirty="0" smtClean="0"/>
              <a:t>电子支付系统</a:t>
            </a:r>
            <a:endParaRPr lang="en-US" dirty="0" smtClean="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25B4663-EE70-49E2-B6B6-942A5896B945}" type="slidenum">
              <a:rPr lang="en-US" smtClean="0"/>
              <a:pPr/>
              <a:t>44</a:t>
            </a:fld>
            <a:endParaRPr lang="en-US" dirty="0" smtClean="0"/>
          </a:p>
        </p:txBody>
      </p:sp>
      <p:sp>
        <p:nvSpPr>
          <p:cNvPr id="47108" name="Rectangle 7"/>
          <p:cNvSpPr>
            <a:spLocks noGrp="1" noChangeArrowheads="1"/>
          </p:cNvSpPr>
          <p:nvPr>
            <p:ph type="title" idx="4294967295"/>
          </p:nvPr>
        </p:nvSpPr>
        <p:spPr/>
        <p:txBody>
          <a:bodyPr/>
          <a:lstStyle/>
          <a:p>
            <a:r>
              <a:rPr lang="en-US" altLang="zh-CN" dirty="0" smtClean="0"/>
              <a:t>10.2.1  </a:t>
            </a:r>
            <a:r>
              <a:rPr lang="zh-CN" altLang="zh-CN" dirty="0" smtClean="0"/>
              <a:t>内部</a:t>
            </a:r>
            <a:r>
              <a:rPr lang="zh-CN" altLang="zh-CN" dirty="0"/>
              <a:t>开发与外包</a:t>
            </a:r>
            <a:r>
              <a:rPr lang="zh-CN" altLang="en-US" dirty="0"/>
              <a:t>（续）</a:t>
            </a:r>
            <a:endParaRPr lang="en-US" dirty="0" smtClean="0"/>
          </a:p>
        </p:txBody>
      </p:sp>
      <p:sp>
        <p:nvSpPr>
          <p:cNvPr id="47109" name="Rectangle 8"/>
          <p:cNvSpPr>
            <a:spLocks noGrp="1" noChangeArrowheads="1"/>
          </p:cNvSpPr>
          <p:nvPr>
            <p:ph type="body" idx="4294967295"/>
          </p:nvPr>
        </p:nvSpPr>
        <p:spPr/>
        <p:txBody>
          <a:bodyPr/>
          <a:lstStyle/>
          <a:p>
            <a:pPr lvl="1"/>
            <a:r>
              <a:rPr lang="zh-CN" altLang="zh-CN" dirty="0"/>
              <a:t>主机</a:t>
            </a:r>
            <a:r>
              <a:rPr lang="zh-CN" altLang="zh-CN" dirty="0" smtClean="0"/>
              <a:t>租用</a:t>
            </a:r>
            <a:endParaRPr lang="en-US" dirty="0" smtClean="0"/>
          </a:p>
          <a:p>
            <a:pPr lvl="2"/>
            <a:r>
              <a:rPr lang="zh-CN" altLang="zh-CN" dirty="0"/>
              <a:t>服务商可提供这些公司所需的多种</a:t>
            </a:r>
            <a:r>
              <a:rPr lang="zh-CN" altLang="zh-CN" dirty="0" smtClean="0"/>
              <a:t>服务</a:t>
            </a:r>
            <a:endParaRPr lang="en-US" dirty="0" smtClean="0"/>
          </a:p>
          <a:p>
            <a:pPr lvl="2"/>
            <a:r>
              <a:rPr lang="zh-CN" altLang="zh-CN" dirty="0"/>
              <a:t>服务</a:t>
            </a:r>
            <a:r>
              <a:rPr lang="zh-CN" altLang="zh-CN" dirty="0" smtClean="0"/>
              <a:t>商</a:t>
            </a:r>
            <a:r>
              <a:rPr lang="zh-CN" altLang="en-US" dirty="0" smtClean="0"/>
              <a:t>有持续的人员和专业技术</a:t>
            </a:r>
            <a:endParaRPr lang="en-US" dirty="0" smtClean="0"/>
          </a:p>
          <a:p>
            <a:pPr lvl="2"/>
            <a:r>
              <a:rPr lang="en-US" b="1" dirty="0" smtClean="0"/>
              <a:t>24/7 </a:t>
            </a:r>
            <a:r>
              <a:rPr lang="zh-CN" altLang="en-US" b="1" dirty="0" smtClean="0"/>
              <a:t>运营</a:t>
            </a:r>
            <a:r>
              <a:rPr lang="en-US" dirty="0" smtClean="0"/>
              <a:t>:</a:t>
            </a:r>
            <a:r>
              <a:rPr lang="zh-CN" altLang="zh-CN" dirty="0"/>
              <a:t>每周</a:t>
            </a:r>
            <a:r>
              <a:rPr lang="en-US" altLang="zh-CN" dirty="0"/>
              <a:t>7</a:t>
            </a:r>
            <a:r>
              <a:rPr lang="zh-CN" altLang="zh-CN" dirty="0"/>
              <a:t>天不间断</a:t>
            </a:r>
            <a:r>
              <a:rPr lang="zh-CN" altLang="zh-CN" dirty="0" smtClean="0"/>
              <a:t>运作</a:t>
            </a:r>
            <a:endParaRPr lang="en-US" dirty="0" smtClean="0"/>
          </a:p>
          <a:p>
            <a:pPr lvl="2"/>
            <a:r>
              <a:rPr lang="zh-CN" altLang="zh-CN" dirty="0"/>
              <a:t>服务</a:t>
            </a:r>
            <a:r>
              <a:rPr lang="zh-CN" altLang="zh-CN" dirty="0" smtClean="0"/>
              <a:t>商</a:t>
            </a:r>
            <a:r>
              <a:rPr lang="zh-CN" altLang="en-US" dirty="0" smtClean="0"/>
              <a:t>提供很多服务</a:t>
            </a:r>
            <a:endParaRPr lang="en-US" dirty="0" smtClean="0"/>
          </a:p>
          <a:p>
            <a:pPr lvl="2"/>
            <a:r>
              <a:rPr lang="zh-CN" altLang="en-US" dirty="0" smtClean="0"/>
              <a:t>有一些</a:t>
            </a:r>
            <a:r>
              <a:rPr lang="zh-CN" altLang="zh-CN" dirty="0"/>
              <a:t>服务</a:t>
            </a:r>
            <a:r>
              <a:rPr lang="zh-CN" altLang="zh-CN" dirty="0" smtClean="0"/>
              <a:t>商</a:t>
            </a:r>
            <a:r>
              <a:rPr lang="zh-CN" altLang="en-US" dirty="0" smtClean="0"/>
              <a:t>非常专业</a:t>
            </a:r>
            <a:endParaRPr lang="en-US" dirty="0" smtClean="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9"/>
          <p:cNvSpPr>
            <a:spLocks noGrp="1" noChangeArrowheads="1"/>
          </p:cNvSpPr>
          <p:nvPr>
            <p:ph type="title" idx="4294967295"/>
          </p:nvPr>
        </p:nvSpPr>
        <p:spPr/>
        <p:txBody>
          <a:bodyPr/>
          <a:lstStyle/>
          <a:p>
            <a:r>
              <a:rPr lang="en-US" altLang="zh-CN" dirty="0" smtClean="0"/>
              <a:t>10.2.2  </a:t>
            </a:r>
            <a:r>
              <a:rPr lang="zh-CN" altLang="zh-CN" dirty="0" smtClean="0"/>
              <a:t>实施</a:t>
            </a:r>
            <a:r>
              <a:rPr lang="zh-CN" altLang="zh-CN" dirty="0"/>
              <a:t>部分外包的新方法</a:t>
            </a:r>
          </a:p>
        </p:txBody>
      </p:sp>
      <p:sp>
        <p:nvSpPr>
          <p:cNvPr id="48131" name="Rectangle 10"/>
          <p:cNvSpPr>
            <a:spLocks noGrp="1" noChangeArrowheads="1"/>
          </p:cNvSpPr>
          <p:nvPr>
            <p:ph type="body" idx="4294967295"/>
          </p:nvPr>
        </p:nvSpPr>
        <p:spPr/>
        <p:txBody>
          <a:bodyPr/>
          <a:lstStyle/>
          <a:p>
            <a:r>
              <a:rPr lang="zh-CN" altLang="zh-CN" dirty="0"/>
              <a:t>专门针对电子商务的实施部分外包的</a:t>
            </a:r>
            <a:r>
              <a:rPr lang="zh-CN" altLang="zh-CN" dirty="0" smtClean="0"/>
              <a:t>新</a:t>
            </a:r>
            <a:r>
              <a:rPr lang="zh-CN" altLang="en-US" dirty="0"/>
              <a:t>方法</a:t>
            </a:r>
            <a:endParaRPr lang="en-US" altLang="zh-CN" dirty="0"/>
          </a:p>
          <a:p>
            <a:r>
              <a:rPr lang="zh-CN" altLang="zh-CN" dirty="0" smtClean="0"/>
              <a:t>孵化器</a:t>
            </a:r>
            <a:endParaRPr lang="en-US" b="1" dirty="0" smtClean="0"/>
          </a:p>
          <a:p>
            <a:pPr lvl="1"/>
            <a:r>
              <a:rPr lang="zh-CN" altLang="zh-CN" dirty="0"/>
              <a:t>以低价格为创业公司提供办公</a:t>
            </a:r>
            <a:r>
              <a:rPr lang="zh-CN" altLang="zh-CN" dirty="0" smtClean="0"/>
              <a:t>场所</a:t>
            </a:r>
            <a:r>
              <a:rPr lang="zh-CN" altLang="zh-CN" dirty="0"/>
              <a:t>、财务与法律咨询、计算机、互联网连接的</a:t>
            </a:r>
            <a:r>
              <a:rPr lang="zh-CN" altLang="zh-CN" dirty="0" smtClean="0"/>
              <a:t>公司</a:t>
            </a:r>
            <a:endParaRPr lang="en-US" dirty="0" smtClean="0"/>
          </a:p>
          <a:p>
            <a:pPr lvl="1"/>
            <a:r>
              <a:rPr lang="zh-CN" altLang="en-US" dirty="0" smtClean="0"/>
              <a:t>每月费用很低</a:t>
            </a:r>
            <a:endParaRPr lang="en-US" dirty="0" smtClean="0"/>
          </a:p>
          <a:p>
            <a:pPr lvl="1"/>
            <a:r>
              <a:rPr lang="zh-CN" altLang="zh-CN" dirty="0"/>
              <a:t>还提供启动资金、管理意见和营销</a:t>
            </a:r>
            <a:r>
              <a:rPr lang="zh-CN" altLang="zh-CN" dirty="0" smtClean="0"/>
              <a:t>建议</a:t>
            </a:r>
            <a:r>
              <a:rPr lang="en-US" dirty="0" smtClean="0"/>
              <a:t> </a:t>
            </a:r>
          </a:p>
          <a:p>
            <a:pPr lvl="1"/>
            <a:r>
              <a:rPr lang="zh-CN" altLang="zh-CN" dirty="0"/>
              <a:t>作为交换，孵化器将持有该公司的</a:t>
            </a:r>
            <a:r>
              <a:rPr lang="zh-CN" altLang="zh-CN" dirty="0" smtClean="0"/>
              <a:t>股份</a:t>
            </a:r>
            <a:endParaRPr lang="en-US" dirty="0" smtClean="0"/>
          </a:p>
        </p:txBody>
      </p:sp>
      <p:sp>
        <p:nvSpPr>
          <p:cNvPr id="4813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AE4412F-1F63-4C4E-83C2-95EE2AFC62E5}" type="slidenum">
              <a:rPr lang="en-US" smtClean="0"/>
              <a:pPr/>
              <a:t>45</a:t>
            </a:fld>
            <a:endParaRPr lang="en-US" dirty="0" smtClean="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title" idx="4294967295"/>
          </p:nvPr>
        </p:nvSpPr>
        <p:spPr/>
        <p:txBody>
          <a:bodyPr/>
          <a:lstStyle/>
          <a:p>
            <a:r>
              <a:rPr lang="en-US" altLang="zh-CN" dirty="0" smtClean="0"/>
              <a:t>10.2.2  </a:t>
            </a:r>
            <a:r>
              <a:rPr lang="zh-CN" altLang="zh-CN" dirty="0" smtClean="0"/>
              <a:t>实施</a:t>
            </a:r>
            <a:r>
              <a:rPr lang="zh-CN" altLang="zh-CN" dirty="0"/>
              <a:t>部分外包的新</a:t>
            </a:r>
            <a:r>
              <a:rPr lang="zh-CN" altLang="zh-CN" dirty="0" smtClean="0"/>
              <a:t>方法</a:t>
            </a:r>
            <a:r>
              <a:rPr lang="zh-CN" altLang="en-US" dirty="0" smtClean="0"/>
              <a:t>（续）</a:t>
            </a:r>
            <a:endParaRPr lang="en-US" dirty="0" smtClean="0"/>
          </a:p>
        </p:txBody>
      </p:sp>
      <p:sp>
        <p:nvSpPr>
          <p:cNvPr id="49155" name="Rectangle 8"/>
          <p:cNvSpPr>
            <a:spLocks noGrp="1" noChangeArrowheads="1"/>
          </p:cNvSpPr>
          <p:nvPr>
            <p:ph type="body" idx="4294967295"/>
          </p:nvPr>
        </p:nvSpPr>
        <p:spPr/>
        <p:txBody>
          <a:bodyPr/>
          <a:lstStyle/>
          <a:p>
            <a:pPr lvl="1"/>
            <a:r>
              <a:rPr lang="zh-CN" altLang="zh-CN" dirty="0"/>
              <a:t>孵化器会卖掉全部或部分</a:t>
            </a:r>
            <a:r>
              <a:rPr lang="zh-CN" altLang="zh-CN" dirty="0" smtClean="0"/>
              <a:t>股份</a:t>
            </a:r>
            <a:endParaRPr lang="en-US" dirty="0" smtClean="0"/>
          </a:p>
          <a:p>
            <a:pPr lvl="2"/>
            <a:r>
              <a:rPr lang="zh-CN" altLang="zh-CN" dirty="0"/>
              <a:t>当这家公司成长到能够获得风险投资甚至股票上市</a:t>
            </a:r>
            <a:r>
              <a:rPr lang="zh-CN" altLang="zh-CN" dirty="0" smtClean="0"/>
              <a:t>时</a:t>
            </a:r>
            <a:endParaRPr lang="en-US" dirty="0" smtClean="0"/>
          </a:p>
          <a:p>
            <a:pPr lvl="1"/>
            <a:r>
              <a:rPr lang="zh-CN" altLang="en-US" dirty="0" smtClean="0"/>
              <a:t>早期互联网孵化器</a:t>
            </a:r>
            <a:r>
              <a:rPr lang="en-US" dirty="0" smtClean="0"/>
              <a:t>: Idealab</a:t>
            </a:r>
          </a:p>
          <a:p>
            <a:pPr lvl="2"/>
            <a:r>
              <a:rPr lang="zh-CN" altLang="en-US" dirty="0"/>
              <a:t>帮助过</a:t>
            </a:r>
            <a:r>
              <a:rPr lang="en-US" dirty="0" smtClean="0"/>
              <a:t> CarsDirect.com, Overture, Tickets.com</a:t>
            </a:r>
          </a:p>
          <a:p>
            <a:pPr lvl="2"/>
            <a:r>
              <a:rPr lang="zh-CN" altLang="en-US" dirty="0" smtClean="0"/>
              <a:t>现在关注</a:t>
            </a:r>
            <a:r>
              <a:rPr lang="en-US" dirty="0" smtClean="0"/>
              <a:t>:</a:t>
            </a:r>
            <a:r>
              <a:rPr lang="zh-CN" altLang="zh-CN" dirty="0"/>
              <a:t>公司内部的</a:t>
            </a:r>
            <a:r>
              <a:rPr lang="zh-CN" altLang="zh-CN" dirty="0" smtClean="0"/>
              <a:t>创意</a:t>
            </a:r>
            <a:endParaRPr lang="en-US" dirty="0" smtClean="0"/>
          </a:p>
          <a:p>
            <a:pPr lvl="1"/>
            <a:endParaRPr lang="en-US" dirty="0" smtClean="0"/>
          </a:p>
        </p:txBody>
      </p:sp>
      <p:sp>
        <p:nvSpPr>
          <p:cNvPr id="4915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D30F4EF-9600-46C0-96AA-799A64919661}" type="slidenum">
              <a:rPr lang="en-US" smtClean="0"/>
              <a:pPr/>
              <a:t>46</a:t>
            </a:fld>
            <a:endParaRPr lang="en-US" dirty="0" smtClean="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title" idx="4294967295"/>
          </p:nvPr>
        </p:nvSpPr>
        <p:spPr/>
        <p:txBody>
          <a:bodyPr/>
          <a:lstStyle/>
          <a:p>
            <a:r>
              <a:rPr lang="en-US" altLang="zh-CN" dirty="0" smtClean="0"/>
              <a:t>10.2.2  </a:t>
            </a:r>
            <a:r>
              <a:rPr lang="zh-CN" altLang="zh-CN" dirty="0" smtClean="0"/>
              <a:t>实施</a:t>
            </a:r>
            <a:r>
              <a:rPr lang="zh-CN" altLang="zh-CN" dirty="0"/>
              <a:t>部分外包的新方法</a:t>
            </a:r>
            <a:r>
              <a:rPr lang="zh-CN" altLang="en-US" dirty="0"/>
              <a:t>（续）</a:t>
            </a:r>
            <a:endParaRPr lang="en-US" dirty="0" smtClean="0"/>
          </a:p>
        </p:txBody>
      </p:sp>
      <p:sp>
        <p:nvSpPr>
          <p:cNvPr id="50179" name="Rectangle 8"/>
          <p:cNvSpPr>
            <a:spLocks noGrp="1" noChangeArrowheads="1"/>
          </p:cNvSpPr>
          <p:nvPr>
            <p:ph type="body" idx="4294967295"/>
          </p:nvPr>
        </p:nvSpPr>
        <p:spPr/>
        <p:txBody>
          <a:bodyPr/>
          <a:lstStyle/>
          <a:p>
            <a:pPr lvl="1"/>
            <a:r>
              <a:rPr lang="zh-CN" altLang="zh-CN" dirty="0" smtClean="0"/>
              <a:t>公司成立</a:t>
            </a:r>
            <a:r>
              <a:rPr lang="zh-CN" altLang="en-US" dirty="0"/>
              <a:t>的</a:t>
            </a:r>
            <a:r>
              <a:rPr lang="zh-CN" altLang="zh-CN" dirty="0" smtClean="0"/>
              <a:t>内部孵化器</a:t>
            </a:r>
            <a:endParaRPr lang="en-US" dirty="0" smtClean="0"/>
          </a:p>
          <a:p>
            <a:pPr lvl="2"/>
            <a:r>
              <a:rPr lang="zh-CN" altLang="zh-CN" dirty="0"/>
              <a:t>开发计划用在主营业务中的</a:t>
            </a:r>
            <a:r>
              <a:rPr lang="zh-CN" altLang="zh-CN" dirty="0" smtClean="0"/>
              <a:t>技术</a:t>
            </a:r>
            <a:endParaRPr lang="en-US" dirty="0" smtClean="0"/>
          </a:p>
          <a:p>
            <a:pPr lvl="2"/>
            <a:r>
              <a:rPr lang="zh-CN" altLang="zh-CN" dirty="0"/>
              <a:t>这类项目多数都</a:t>
            </a:r>
            <a:r>
              <a:rPr lang="zh-CN" altLang="zh-CN" dirty="0" smtClean="0"/>
              <a:t>失败</a:t>
            </a:r>
            <a:r>
              <a:rPr lang="en-US" dirty="0" smtClean="0"/>
              <a:t> </a:t>
            </a:r>
          </a:p>
          <a:p>
            <a:pPr lvl="1"/>
            <a:r>
              <a:rPr lang="zh-CN" altLang="zh-CN" dirty="0"/>
              <a:t>松下集团下属的松下</a:t>
            </a:r>
            <a:r>
              <a:rPr lang="zh-CN" altLang="zh-CN" dirty="0" smtClean="0"/>
              <a:t>美国公司</a:t>
            </a:r>
            <a:endParaRPr lang="en-US" dirty="0" smtClean="0"/>
          </a:p>
          <a:p>
            <a:pPr lvl="2"/>
            <a:r>
              <a:rPr lang="zh-CN" altLang="zh-CN" dirty="0"/>
              <a:t>成立了内部孵化器以帮助能成长为自己战略伙伴的创业</a:t>
            </a:r>
            <a:r>
              <a:rPr lang="zh-CN" altLang="zh-CN" dirty="0" smtClean="0"/>
              <a:t>公司</a:t>
            </a:r>
            <a:endParaRPr lang="en-US" dirty="0" smtClean="0"/>
          </a:p>
          <a:p>
            <a:pPr lvl="2"/>
            <a:r>
              <a:rPr lang="zh-CN" altLang="zh-CN" dirty="0"/>
              <a:t>孵化器的开发团队也会继续作为新企业的管理</a:t>
            </a:r>
            <a:r>
              <a:rPr lang="zh-CN" altLang="zh-CN" dirty="0" smtClean="0"/>
              <a:t>者</a:t>
            </a:r>
            <a:endParaRPr lang="en-US" dirty="0" smtClean="0"/>
          </a:p>
          <a:p>
            <a:pPr lvl="3"/>
            <a:r>
              <a:rPr lang="zh-CN" altLang="zh-CN" dirty="0"/>
              <a:t>战略伙伴</a:t>
            </a:r>
            <a:r>
              <a:rPr lang="zh-CN" altLang="zh-CN" dirty="0" smtClean="0"/>
              <a:t>孵化器</a:t>
            </a:r>
            <a:r>
              <a:rPr lang="en-US" dirty="0" smtClean="0"/>
              <a:t>: </a:t>
            </a:r>
            <a:r>
              <a:rPr lang="zh-CN" altLang="en-US" dirty="0" smtClean="0"/>
              <a:t>更为成功</a:t>
            </a:r>
            <a:r>
              <a:rPr lang="en-US" dirty="0" smtClean="0"/>
              <a:t>l</a:t>
            </a:r>
          </a:p>
        </p:txBody>
      </p:sp>
      <p:sp>
        <p:nvSpPr>
          <p:cNvPr id="5018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A4A169B-F029-448F-94D1-8816667354B1}" type="slidenum">
              <a:rPr lang="en-US" smtClean="0"/>
              <a:pPr/>
              <a:t>47</a:t>
            </a:fld>
            <a:endParaRPr lang="en-US" dirty="0" smtClean="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title" idx="4294967295"/>
          </p:nvPr>
        </p:nvSpPr>
        <p:spPr/>
        <p:txBody>
          <a:bodyPr/>
          <a:lstStyle/>
          <a:p>
            <a:r>
              <a:rPr lang="en-US" altLang="zh-CN" dirty="0" smtClean="0"/>
              <a:t>10.2.2  </a:t>
            </a:r>
            <a:r>
              <a:rPr lang="zh-CN" altLang="zh-CN" dirty="0" smtClean="0"/>
              <a:t>实施</a:t>
            </a:r>
            <a:r>
              <a:rPr lang="zh-CN" altLang="zh-CN" dirty="0"/>
              <a:t>部分外包的新方法</a:t>
            </a:r>
            <a:r>
              <a:rPr lang="zh-CN" altLang="en-US" dirty="0"/>
              <a:t>（续）</a:t>
            </a:r>
            <a:endParaRPr lang="en-US" dirty="0" smtClean="0"/>
          </a:p>
        </p:txBody>
      </p:sp>
      <p:sp>
        <p:nvSpPr>
          <p:cNvPr id="51203" name="Rectangle 8"/>
          <p:cNvSpPr>
            <a:spLocks noGrp="1" noChangeArrowheads="1"/>
          </p:cNvSpPr>
          <p:nvPr>
            <p:ph type="body" idx="4294967295"/>
          </p:nvPr>
        </p:nvSpPr>
        <p:spPr/>
        <p:txBody>
          <a:bodyPr/>
          <a:lstStyle/>
          <a:p>
            <a:r>
              <a:rPr lang="zh-CN" altLang="zh-CN" b="1" dirty="0"/>
              <a:t>快速</a:t>
            </a:r>
            <a:r>
              <a:rPr lang="zh-CN" altLang="zh-CN" b="1" dirty="0" smtClean="0"/>
              <a:t>风险投资</a:t>
            </a:r>
            <a:endParaRPr lang="en-US" b="1" dirty="0" smtClean="0"/>
          </a:p>
          <a:p>
            <a:pPr lvl="1"/>
            <a:r>
              <a:rPr lang="zh-CN" altLang="zh-CN" dirty="0"/>
              <a:t>希望启动电子商务项目的</a:t>
            </a:r>
            <a:r>
              <a:rPr lang="zh-CN" altLang="zh-CN" dirty="0" smtClean="0"/>
              <a:t>公司</a:t>
            </a:r>
            <a:endParaRPr lang="en-US" dirty="0" smtClean="0"/>
          </a:p>
          <a:p>
            <a:pPr lvl="2"/>
            <a:r>
              <a:rPr lang="zh-CN" altLang="zh-CN" dirty="0"/>
              <a:t>可以与外部的股权合伙人合作，还可以与具备快速开发和扩展项目所需要的经验与技能的运营伙伴</a:t>
            </a:r>
            <a:r>
              <a:rPr lang="zh-CN" altLang="zh-CN" dirty="0" smtClean="0"/>
              <a:t>合作</a:t>
            </a:r>
            <a:endParaRPr lang="en-US" dirty="0" smtClean="0"/>
          </a:p>
          <a:p>
            <a:pPr lvl="1"/>
            <a:r>
              <a:rPr lang="zh-CN" altLang="zh-CN" dirty="0"/>
              <a:t>股权</a:t>
            </a:r>
            <a:r>
              <a:rPr lang="zh-CN" altLang="zh-CN" dirty="0" smtClean="0"/>
              <a:t>合伙人</a:t>
            </a:r>
            <a:r>
              <a:rPr lang="en-US" dirty="0" smtClean="0"/>
              <a:t>:</a:t>
            </a:r>
            <a:r>
              <a:rPr lang="zh-CN" altLang="zh-CN" dirty="0"/>
              <a:t>一般是银行或风险投资</a:t>
            </a:r>
            <a:r>
              <a:rPr lang="zh-CN" altLang="zh-CN" dirty="0" smtClean="0"/>
              <a:t>公司</a:t>
            </a:r>
            <a:endParaRPr lang="en-US" dirty="0" smtClean="0"/>
          </a:p>
          <a:p>
            <a:pPr lvl="2"/>
            <a:r>
              <a:rPr lang="zh-CN" altLang="zh-CN" dirty="0"/>
              <a:t>股权</a:t>
            </a:r>
            <a:r>
              <a:rPr lang="zh-CN" altLang="zh-CN" dirty="0" smtClean="0"/>
              <a:t>合伙人</a:t>
            </a:r>
            <a:r>
              <a:rPr lang="zh-CN" altLang="en-US" dirty="0" smtClean="0"/>
              <a:t>有时</a:t>
            </a:r>
            <a:r>
              <a:rPr lang="zh-CN" altLang="zh-CN" dirty="0" smtClean="0"/>
              <a:t>提供资金</a:t>
            </a:r>
            <a:endParaRPr lang="en-US" dirty="0" smtClean="0"/>
          </a:p>
          <a:p>
            <a:pPr lvl="2"/>
            <a:r>
              <a:rPr lang="zh-CN" altLang="zh-CN" dirty="0"/>
              <a:t>股权</a:t>
            </a:r>
            <a:r>
              <a:rPr lang="zh-CN" altLang="zh-CN" dirty="0" smtClean="0"/>
              <a:t>合伙人</a:t>
            </a:r>
            <a:r>
              <a:rPr lang="zh-CN" altLang="en-US" dirty="0" smtClean="0"/>
              <a:t>更可能提供经验</a:t>
            </a:r>
            <a:endParaRPr lang="en-US" dirty="0" smtClean="0"/>
          </a:p>
        </p:txBody>
      </p:sp>
      <p:sp>
        <p:nvSpPr>
          <p:cNvPr id="5120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A3FA30AC-B819-4216-8955-251A5D82F537}" type="slidenum">
              <a:rPr lang="en-US" smtClean="0"/>
              <a:pPr/>
              <a:t>48</a:t>
            </a:fld>
            <a:endParaRPr lang="en-US" dirty="0" smtClean="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8"/>
          <p:cNvSpPr>
            <a:spLocks noGrp="1" noChangeArrowheads="1"/>
          </p:cNvSpPr>
          <p:nvPr>
            <p:ph type="title"/>
          </p:nvPr>
        </p:nvSpPr>
        <p:spPr/>
        <p:txBody>
          <a:bodyPr/>
          <a:lstStyle/>
          <a:p>
            <a:r>
              <a:rPr lang="en-US" altLang="zh-CN" dirty="0" smtClean="0"/>
              <a:t>10.2.2  </a:t>
            </a:r>
            <a:r>
              <a:rPr lang="zh-CN" altLang="zh-CN" dirty="0" smtClean="0"/>
              <a:t>实施</a:t>
            </a:r>
            <a:r>
              <a:rPr lang="zh-CN" altLang="zh-CN" dirty="0"/>
              <a:t>部分外包的新方法</a:t>
            </a:r>
            <a:r>
              <a:rPr lang="zh-CN" altLang="en-US" dirty="0"/>
              <a:t>（续）</a:t>
            </a:r>
            <a:endParaRPr lang="en-US" dirty="0" smtClean="0"/>
          </a:p>
        </p:txBody>
      </p:sp>
      <p:sp>
        <p:nvSpPr>
          <p:cNvPr id="52227" name="Rectangle 9"/>
          <p:cNvSpPr>
            <a:spLocks noGrp="1" noChangeArrowheads="1"/>
          </p:cNvSpPr>
          <p:nvPr>
            <p:ph type="body" idx="1"/>
          </p:nvPr>
        </p:nvSpPr>
        <p:spPr/>
        <p:txBody>
          <a:bodyPr/>
          <a:lstStyle/>
          <a:p>
            <a:pPr lvl="1"/>
            <a:r>
              <a:rPr lang="zh-CN" altLang="zh-CN" dirty="0"/>
              <a:t>运营</a:t>
            </a:r>
            <a:r>
              <a:rPr lang="zh-CN" altLang="zh-CN" dirty="0" smtClean="0"/>
              <a:t>伙伴</a:t>
            </a:r>
            <a:r>
              <a:rPr lang="en-US" altLang="zh-CN" dirty="0" smtClean="0"/>
              <a:t>:</a:t>
            </a:r>
            <a:r>
              <a:rPr lang="zh-CN" altLang="en-US" dirty="0"/>
              <a:t>公司</a:t>
            </a:r>
            <a:endParaRPr lang="en-US" dirty="0" smtClean="0"/>
          </a:p>
          <a:p>
            <a:pPr lvl="2"/>
            <a:r>
              <a:rPr lang="zh-CN" altLang="zh-CN" dirty="0"/>
              <a:t>系统集成公司、咨询公司</a:t>
            </a:r>
            <a:endParaRPr lang="en-US" dirty="0" smtClean="0"/>
          </a:p>
          <a:p>
            <a:pPr lvl="2"/>
            <a:r>
              <a:rPr lang="zh-CN" altLang="zh-CN" dirty="0"/>
              <a:t>具备推进项目和扩展原型的</a:t>
            </a:r>
            <a:r>
              <a:rPr lang="zh-CN" altLang="zh-CN" dirty="0" smtClean="0"/>
              <a:t>经验</a:t>
            </a:r>
            <a:endParaRPr lang="en-US" dirty="0" smtClean="0"/>
          </a:p>
        </p:txBody>
      </p:sp>
      <p:sp>
        <p:nvSpPr>
          <p:cNvPr id="52229"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0FD5642E-8E50-4158-B42F-DF5B41B6B457}" type="slidenum">
              <a:rPr lang="en-US" sz="1400"/>
              <a:pPr algn="r" eaLnBrk="1" hangingPunct="1"/>
              <a:t>49</a:t>
            </a:fld>
            <a:endParaRPr lang="en-US" sz="1400" dirty="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49</a:t>
            </a:fld>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p:cNvSpPr>
            <a:spLocks noGrp="1" noChangeArrowheads="1"/>
          </p:cNvSpPr>
          <p:nvPr>
            <p:ph type="title" idx="4294967295"/>
          </p:nvPr>
        </p:nvSpPr>
        <p:spPr/>
        <p:txBody>
          <a:bodyPr/>
          <a:lstStyle/>
          <a:p>
            <a:r>
              <a:rPr lang="en-US" altLang="zh-CN" dirty="0" smtClean="0"/>
              <a:t>10.1.2  </a:t>
            </a:r>
            <a:r>
              <a:rPr lang="zh-CN" altLang="zh-CN" dirty="0" smtClean="0"/>
              <a:t>将</a:t>
            </a:r>
            <a:r>
              <a:rPr lang="zh-CN" altLang="zh-CN" dirty="0"/>
              <a:t>目标与企业战略衔接起来</a:t>
            </a:r>
          </a:p>
        </p:txBody>
      </p:sp>
      <p:sp>
        <p:nvSpPr>
          <p:cNvPr id="7171" name="Rectangle 8"/>
          <p:cNvSpPr>
            <a:spLocks noGrp="1" noChangeArrowheads="1"/>
          </p:cNvSpPr>
          <p:nvPr>
            <p:ph type="body" idx="4294967295"/>
          </p:nvPr>
        </p:nvSpPr>
        <p:spPr/>
        <p:txBody>
          <a:bodyPr/>
          <a:lstStyle/>
          <a:p>
            <a:r>
              <a:rPr lang="zh-CN" altLang="zh-CN" dirty="0"/>
              <a:t>下游</a:t>
            </a:r>
            <a:r>
              <a:rPr lang="zh-CN" altLang="zh-CN" dirty="0" smtClean="0"/>
              <a:t>策略</a:t>
            </a:r>
            <a:endParaRPr lang="en-US" b="1" dirty="0" smtClean="0"/>
          </a:p>
          <a:p>
            <a:pPr lvl="1"/>
            <a:r>
              <a:rPr lang="zh-CN" altLang="zh-CN" dirty="0"/>
              <a:t>提高企业为客户提供的</a:t>
            </a:r>
            <a:r>
              <a:rPr lang="zh-CN" altLang="zh-CN" dirty="0" smtClean="0"/>
              <a:t>价值</a:t>
            </a:r>
            <a:endParaRPr lang="en-US" dirty="0" smtClean="0"/>
          </a:p>
          <a:p>
            <a:r>
              <a:rPr lang="zh-CN" altLang="zh-CN" dirty="0"/>
              <a:t>上游</a:t>
            </a:r>
            <a:r>
              <a:rPr lang="zh-CN" altLang="zh-CN" dirty="0" smtClean="0"/>
              <a:t>策</a:t>
            </a:r>
            <a:endParaRPr lang="en-US" b="1" dirty="0" smtClean="0"/>
          </a:p>
          <a:p>
            <a:pPr lvl="1"/>
            <a:r>
              <a:rPr lang="zh-CN" altLang="zh-CN" dirty="0"/>
              <a:t>通过与供应商或货运服务提供商的合作来降低成本或增加</a:t>
            </a:r>
            <a:r>
              <a:rPr lang="zh-CN" altLang="zh-CN" dirty="0" smtClean="0"/>
              <a:t>价值</a:t>
            </a:r>
            <a:endParaRPr lang="en-US" dirty="0" smtClean="0"/>
          </a:p>
          <a:p>
            <a:r>
              <a:rPr lang="zh-CN" altLang="en-US" dirty="0" smtClean="0"/>
              <a:t>网络对</a:t>
            </a:r>
            <a:r>
              <a:rPr lang="zh-CN" altLang="zh-CN" dirty="0" smtClean="0"/>
              <a:t>公司</a:t>
            </a:r>
            <a:r>
              <a:rPr lang="zh-CN" altLang="en-US" dirty="0" smtClean="0"/>
              <a:t>的用途</a:t>
            </a:r>
            <a:endParaRPr lang="en-US" dirty="0" smtClean="0"/>
          </a:p>
          <a:p>
            <a:pPr lvl="1"/>
            <a:r>
              <a:rPr lang="zh-CN" altLang="zh-CN" dirty="0"/>
              <a:t>对于许多公司来说网络是一种很有吸引力的销售</a:t>
            </a:r>
            <a:r>
              <a:rPr lang="zh-CN" altLang="zh-CN" dirty="0" smtClean="0"/>
              <a:t>渠道</a:t>
            </a:r>
            <a:endParaRPr lang="en-US" dirty="0" smtClean="0"/>
          </a:p>
          <a:p>
            <a:pPr lvl="1"/>
            <a:r>
              <a:rPr lang="zh-CN" altLang="zh-CN" dirty="0"/>
              <a:t>完善其商业战略并提高竞争</a:t>
            </a:r>
            <a:r>
              <a:rPr lang="zh-CN" altLang="zh-CN" dirty="0" smtClean="0"/>
              <a:t>地位</a:t>
            </a:r>
            <a:endParaRPr lang="en-US" dirty="0" smtClean="0"/>
          </a:p>
        </p:txBody>
      </p:sp>
      <p:sp>
        <p:nvSpPr>
          <p:cNvPr id="717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EE2E3D21-560A-4B88-84BC-335C8010F0E3}" type="slidenum">
              <a:rPr lang="en-US" smtClean="0"/>
              <a:pPr/>
              <a:t>5</a:t>
            </a:fld>
            <a:endParaRPr lang="en-US" dirty="0" smtClean="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DC3181DF-BD31-4E46-8E6F-5989EB3F4841}" type="slidenum">
              <a:rPr lang="en-US" smtClean="0"/>
              <a:pPr/>
              <a:t>50</a:t>
            </a:fld>
            <a:endParaRPr lang="en-US" dirty="0" smtClean="0"/>
          </a:p>
        </p:txBody>
      </p:sp>
      <p:sp>
        <p:nvSpPr>
          <p:cNvPr id="53252" name="Rectangle 6"/>
          <p:cNvSpPr>
            <a:spLocks noChangeArrowheads="1"/>
          </p:cNvSpPr>
          <p:nvPr/>
        </p:nvSpPr>
        <p:spPr bwMode="auto">
          <a:xfrm>
            <a:off x="374650" y="4795801"/>
            <a:ext cx="35461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a:t>图</a:t>
            </a:r>
            <a:r>
              <a:rPr lang="en-US" b="1" dirty="0" smtClean="0"/>
              <a:t>10-4  </a:t>
            </a:r>
            <a:r>
              <a:rPr lang="zh-CN" altLang="zh-CN" dirty="0" smtClean="0"/>
              <a:t>快速</a:t>
            </a:r>
            <a:r>
              <a:rPr lang="zh-CN" altLang="zh-CN" dirty="0"/>
              <a:t>风险投资的构成</a:t>
            </a:r>
            <a:r>
              <a:rPr lang="zh-CN" altLang="zh-CN" dirty="0" smtClean="0"/>
              <a:t>要素</a:t>
            </a:r>
            <a:endParaRPr lang="en-US" dirty="0"/>
          </a:p>
        </p:txBody>
      </p:sp>
      <p:sp>
        <p:nvSpPr>
          <p:cNvPr id="7" name="TextBox 6"/>
          <p:cNvSpPr txBox="1"/>
          <p:nvPr/>
        </p:nvSpPr>
        <p:spPr>
          <a:xfrm rot="16200000">
            <a:off x="7926919" y="3271978"/>
            <a:ext cx="1726755" cy="338554"/>
          </a:xfrm>
          <a:prstGeom prst="rect">
            <a:avLst/>
          </a:prstGeom>
          <a:noFill/>
        </p:spPr>
        <p:txBody>
          <a:bodyPr wrap="none" rtlCol="0">
            <a:spAutoFit/>
          </a:bodyPr>
          <a:lstStyle/>
          <a:p>
            <a:r>
              <a:rPr lang="en-US" sz="1600" dirty="0" smtClean="0"/>
              <a:t>© </a:t>
            </a:r>
            <a:r>
              <a:rPr lang="zh-CN" altLang="en-US" sz="1600" dirty="0" smtClean="0"/>
              <a:t>圣智学习</a:t>
            </a:r>
            <a:r>
              <a:rPr lang="en-US" sz="1600" dirty="0" smtClean="0"/>
              <a:t> 2013</a:t>
            </a:r>
            <a:endParaRPr lang="en-US" sz="1600"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371600"/>
            <a:ext cx="7200900" cy="2933700"/>
          </a:xfrm>
          <a:prstGeom prst="rect">
            <a:avLst/>
          </a:prstGeom>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18358BC4-5EF9-4BE6-B651-316E0EE7BA5D}" type="slidenum">
              <a:rPr lang="en-US" smtClean="0"/>
              <a:pPr/>
              <a:t>51</a:t>
            </a:fld>
            <a:endParaRPr lang="en-US" dirty="0" smtClean="0"/>
          </a:p>
        </p:txBody>
      </p:sp>
      <p:sp>
        <p:nvSpPr>
          <p:cNvPr id="54276" name="Rectangle 7"/>
          <p:cNvSpPr>
            <a:spLocks noGrp="1" noChangeArrowheads="1"/>
          </p:cNvSpPr>
          <p:nvPr>
            <p:ph type="title" idx="4294967295"/>
          </p:nvPr>
        </p:nvSpPr>
        <p:spPr/>
        <p:txBody>
          <a:bodyPr/>
          <a:lstStyle/>
          <a:p>
            <a:r>
              <a:rPr lang="en-US" altLang="zh-CN" dirty="0" smtClean="0"/>
              <a:t>10.3  </a:t>
            </a:r>
            <a:r>
              <a:rPr lang="zh-CN" altLang="zh-CN" dirty="0" smtClean="0"/>
              <a:t>管理</a:t>
            </a:r>
            <a:r>
              <a:rPr lang="zh-CN" altLang="zh-CN" dirty="0"/>
              <a:t>电子商务的实施</a:t>
            </a:r>
          </a:p>
        </p:txBody>
      </p:sp>
      <p:sp>
        <p:nvSpPr>
          <p:cNvPr id="54277" name="Rectangle 8"/>
          <p:cNvSpPr>
            <a:spLocks noGrp="1" noChangeArrowheads="1"/>
          </p:cNvSpPr>
          <p:nvPr>
            <p:ph type="body" idx="4294967295"/>
          </p:nvPr>
        </p:nvSpPr>
        <p:spPr/>
        <p:txBody>
          <a:bodyPr/>
          <a:lstStyle/>
          <a:p>
            <a:r>
              <a:rPr lang="zh-CN" altLang="zh-CN" dirty="0"/>
              <a:t>管理复杂的商务软件</a:t>
            </a:r>
            <a:r>
              <a:rPr lang="zh-CN" altLang="zh-CN" dirty="0" smtClean="0"/>
              <a:t>实施的最好方法</a:t>
            </a:r>
            <a:endParaRPr lang="en-US" altLang="zh-CN" dirty="0" smtClean="0"/>
          </a:p>
          <a:p>
            <a:pPr lvl="1"/>
            <a:r>
              <a:rPr lang="zh-CN" altLang="zh-CN" dirty="0" smtClean="0"/>
              <a:t>采用</a:t>
            </a:r>
            <a:r>
              <a:rPr lang="zh-CN" altLang="zh-CN" dirty="0"/>
              <a:t>正规</a:t>
            </a:r>
            <a:r>
              <a:rPr lang="zh-CN" altLang="zh-CN" dirty="0" smtClean="0"/>
              <a:t>的管理技术</a:t>
            </a:r>
            <a:endParaRPr lang="en-US" dirty="0" smtClean="0"/>
          </a:p>
          <a:p>
            <a:pPr lvl="2"/>
            <a:r>
              <a:rPr lang="zh-CN" altLang="zh-CN" dirty="0" smtClean="0"/>
              <a:t>项目管理</a:t>
            </a:r>
            <a:endParaRPr lang="en-US" altLang="zh-CN" dirty="0" smtClean="0"/>
          </a:p>
          <a:p>
            <a:pPr lvl="2"/>
            <a:r>
              <a:rPr lang="zh-CN" altLang="zh-CN" dirty="0" smtClean="0"/>
              <a:t>项目</a:t>
            </a:r>
            <a:r>
              <a:rPr lang="zh-CN" altLang="zh-CN" dirty="0"/>
              <a:t>组合</a:t>
            </a:r>
            <a:r>
              <a:rPr lang="zh-CN" altLang="zh-CN" dirty="0" smtClean="0"/>
              <a:t>管理</a:t>
            </a:r>
            <a:endParaRPr lang="en-US" altLang="zh-CN" dirty="0" smtClean="0"/>
          </a:p>
          <a:p>
            <a:pPr lvl="2"/>
            <a:r>
              <a:rPr lang="zh-CN" altLang="zh-CN" dirty="0" smtClean="0"/>
              <a:t>人员配备</a:t>
            </a:r>
            <a:endParaRPr lang="en-US" altLang="zh-CN" dirty="0" smtClean="0"/>
          </a:p>
          <a:p>
            <a:pPr lvl="2"/>
            <a:r>
              <a:rPr lang="zh-CN" altLang="zh-CN" dirty="0" smtClean="0"/>
              <a:t>实施</a:t>
            </a:r>
            <a:r>
              <a:rPr lang="zh-CN" altLang="zh-CN" dirty="0"/>
              <a:t>后</a:t>
            </a:r>
            <a:r>
              <a:rPr lang="zh-CN" altLang="zh-CN" dirty="0" smtClean="0"/>
              <a:t>审计</a:t>
            </a:r>
            <a:endParaRPr lang="en-US" dirty="0" smtClean="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B0F95BA7-BD3E-4FB0-94F6-D88446212820}" type="slidenum">
              <a:rPr lang="en-US" smtClean="0"/>
              <a:pPr/>
              <a:t>52</a:t>
            </a:fld>
            <a:endParaRPr lang="en-US" dirty="0" smtClean="0"/>
          </a:p>
        </p:txBody>
      </p:sp>
      <p:sp>
        <p:nvSpPr>
          <p:cNvPr id="55300" name="Rectangle 7"/>
          <p:cNvSpPr>
            <a:spLocks noGrp="1" noChangeArrowheads="1"/>
          </p:cNvSpPr>
          <p:nvPr>
            <p:ph type="title" idx="4294967295"/>
          </p:nvPr>
        </p:nvSpPr>
        <p:spPr/>
        <p:txBody>
          <a:bodyPr/>
          <a:lstStyle/>
          <a:p>
            <a:r>
              <a:rPr lang="en-US" altLang="zh-CN" dirty="0" smtClean="0"/>
              <a:t>10.3.1  </a:t>
            </a:r>
            <a:r>
              <a:rPr lang="zh-CN" altLang="zh-CN" dirty="0" smtClean="0"/>
              <a:t>项目管理</a:t>
            </a:r>
            <a:endParaRPr lang="zh-CN" altLang="zh-CN" dirty="0"/>
          </a:p>
        </p:txBody>
      </p:sp>
      <p:sp>
        <p:nvSpPr>
          <p:cNvPr id="55301" name="Rectangle 8"/>
          <p:cNvSpPr>
            <a:spLocks noGrp="1" noChangeArrowheads="1"/>
          </p:cNvSpPr>
          <p:nvPr>
            <p:ph type="body" idx="4294967295"/>
          </p:nvPr>
        </p:nvSpPr>
        <p:spPr/>
        <p:txBody>
          <a:bodyPr/>
          <a:lstStyle/>
          <a:p>
            <a:r>
              <a:rPr lang="zh-CN" altLang="zh-CN" b="1" dirty="0" smtClean="0"/>
              <a:t>项目管理</a:t>
            </a:r>
            <a:endParaRPr lang="en-US" b="1" dirty="0" smtClean="0"/>
          </a:p>
          <a:p>
            <a:pPr lvl="1"/>
            <a:r>
              <a:rPr lang="zh-CN" altLang="zh-CN" dirty="0"/>
              <a:t>一整套用于计划和控制为达到某个目标所采取行动的规范</a:t>
            </a:r>
            <a:r>
              <a:rPr lang="zh-CN" altLang="zh-CN" dirty="0" smtClean="0"/>
              <a:t>技术</a:t>
            </a:r>
            <a:endParaRPr lang="en-US" dirty="0" smtClean="0"/>
          </a:p>
          <a:p>
            <a:pPr lvl="1"/>
            <a:r>
              <a:rPr lang="zh-CN" altLang="zh-CN" dirty="0" smtClean="0"/>
              <a:t>由</a:t>
            </a:r>
            <a:r>
              <a:rPr lang="zh-CN" altLang="zh-CN" dirty="0"/>
              <a:t>美国军方和政府的</a:t>
            </a:r>
            <a:r>
              <a:rPr lang="zh-CN" altLang="zh-CN" dirty="0" smtClean="0"/>
              <a:t>承包商发展</a:t>
            </a:r>
            <a:r>
              <a:rPr lang="zh-CN" altLang="zh-CN" dirty="0"/>
              <a:t>出来的</a:t>
            </a:r>
            <a:r>
              <a:rPr lang="zh-CN" altLang="zh-CN" dirty="0" smtClean="0"/>
              <a:t>体系</a:t>
            </a:r>
            <a:endParaRPr lang="en-US" dirty="0" smtClean="0"/>
          </a:p>
          <a:p>
            <a:pPr lvl="1"/>
            <a:r>
              <a:rPr lang="zh-CN" altLang="en-US" dirty="0" smtClean="0"/>
              <a:t>项目计划指标</a:t>
            </a:r>
            <a:endParaRPr lang="en-US" dirty="0" smtClean="0"/>
          </a:p>
          <a:p>
            <a:pPr lvl="2"/>
            <a:r>
              <a:rPr lang="zh-CN" altLang="zh-CN" dirty="0"/>
              <a:t>关成本、时间安排和</a:t>
            </a:r>
            <a:r>
              <a:rPr lang="zh-CN" altLang="zh-CN" dirty="0" smtClean="0"/>
              <a:t>绩效</a:t>
            </a:r>
            <a:endParaRPr lang="en-US" dirty="0" smtClean="0"/>
          </a:p>
          <a:p>
            <a:pPr lvl="1"/>
            <a:r>
              <a:rPr lang="zh-CN" altLang="zh-CN" dirty="0"/>
              <a:t>协助项目经理根据这</a:t>
            </a:r>
            <a:r>
              <a:rPr lang="en-US" altLang="zh-CN" dirty="0"/>
              <a:t>3</a:t>
            </a:r>
            <a:r>
              <a:rPr lang="zh-CN" altLang="zh-CN" dirty="0"/>
              <a:t>个指标做出明智的</a:t>
            </a:r>
            <a:r>
              <a:rPr lang="zh-CN" altLang="zh-CN" dirty="0" smtClean="0"/>
              <a:t>决策</a:t>
            </a:r>
            <a:endParaRPr lang="en-US" dirty="0" smtClean="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9"/>
          <p:cNvSpPr>
            <a:spLocks noGrp="1" noChangeArrowheads="1"/>
          </p:cNvSpPr>
          <p:nvPr>
            <p:ph type="title" idx="4294967295"/>
          </p:nvPr>
        </p:nvSpPr>
        <p:spPr/>
        <p:txBody>
          <a:bodyPr/>
          <a:lstStyle/>
          <a:p>
            <a:r>
              <a:rPr lang="en-US" altLang="zh-CN" dirty="0" smtClean="0"/>
              <a:t>10.3.1  </a:t>
            </a:r>
            <a:r>
              <a:rPr lang="zh-CN" altLang="zh-CN" dirty="0" smtClean="0"/>
              <a:t>项目管理</a:t>
            </a:r>
            <a:r>
              <a:rPr lang="zh-CN" altLang="en-US" dirty="0" smtClean="0"/>
              <a:t>（续）</a:t>
            </a:r>
            <a:endParaRPr lang="en-US" dirty="0" smtClean="0"/>
          </a:p>
        </p:txBody>
      </p:sp>
      <p:sp>
        <p:nvSpPr>
          <p:cNvPr id="56323" name="Rectangle 10"/>
          <p:cNvSpPr>
            <a:spLocks noGrp="1" noChangeArrowheads="1"/>
          </p:cNvSpPr>
          <p:nvPr>
            <p:ph type="body" idx="4294967295"/>
          </p:nvPr>
        </p:nvSpPr>
        <p:spPr>
          <a:xfrm>
            <a:off x="457200" y="1447800"/>
            <a:ext cx="8229600" cy="4525963"/>
          </a:xfrm>
        </p:spPr>
        <p:txBody>
          <a:bodyPr/>
          <a:lstStyle/>
          <a:p>
            <a:r>
              <a:rPr lang="zh-CN" altLang="en-US" b="1" dirty="0" smtClean="0"/>
              <a:t>项目管理软件</a:t>
            </a:r>
            <a:endParaRPr lang="en-US" b="1" dirty="0" smtClean="0"/>
          </a:p>
          <a:p>
            <a:pPr lvl="1"/>
            <a:r>
              <a:rPr lang="zh-CN" altLang="en-US" dirty="0" smtClean="0"/>
              <a:t>帮助项目经理监督</a:t>
            </a:r>
            <a:r>
              <a:rPr lang="zh-CN" altLang="en-US" dirty="0"/>
              <a:t>项目的具体的</a:t>
            </a:r>
            <a:r>
              <a:rPr lang="zh-CN" altLang="en-US" dirty="0" smtClean="0"/>
              <a:t>应用软件</a:t>
            </a:r>
            <a:endParaRPr lang="en-US" dirty="0" smtClean="0"/>
          </a:p>
          <a:p>
            <a:pPr lvl="2"/>
            <a:r>
              <a:rPr lang="zh-CN" altLang="zh-CN" dirty="0" smtClean="0"/>
              <a:t>内部团队</a:t>
            </a:r>
            <a:r>
              <a:rPr lang="zh-CN" altLang="en-US" dirty="0" smtClean="0"/>
              <a:t>成员和任务</a:t>
            </a:r>
            <a:endParaRPr lang="en-US" dirty="0" smtClean="0"/>
          </a:p>
          <a:p>
            <a:pPr lvl="1"/>
            <a:r>
              <a:rPr lang="zh-CN" altLang="en-US" dirty="0" smtClean="0"/>
              <a:t>例子</a:t>
            </a:r>
            <a:r>
              <a:rPr lang="en-US" dirty="0" smtClean="0"/>
              <a:t>:</a:t>
            </a:r>
          </a:p>
          <a:p>
            <a:pPr lvl="2"/>
            <a:r>
              <a:rPr lang="en-US" dirty="0"/>
              <a:t>Oracle </a:t>
            </a:r>
            <a:r>
              <a:rPr lang="en-US" dirty="0" smtClean="0"/>
              <a:t>Primavera, Microsoft Project</a:t>
            </a:r>
          </a:p>
          <a:p>
            <a:pPr lvl="2"/>
            <a:r>
              <a:rPr lang="en-US" dirty="0" smtClean="0"/>
              <a:t>Open Workbench, OpenProj, </a:t>
            </a:r>
            <a:r>
              <a:rPr lang="en-US" dirty="0" err="1" smtClean="0"/>
              <a:t>Redmine</a:t>
            </a:r>
            <a:r>
              <a:rPr lang="zh-CN" altLang="zh-CN" dirty="0"/>
              <a:t>都是开源的项目管理软件包可以提供许多与领先的商业产品类似的</a:t>
            </a:r>
            <a:r>
              <a:rPr lang="zh-CN" altLang="zh-CN" dirty="0" smtClean="0"/>
              <a:t>功能</a:t>
            </a:r>
            <a:endParaRPr lang="en-US" dirty="0" smtClean="0"/>
          </a:p>
          <a:p>
            <a:pPr lvl="1"/>
            <a:r>
              <a:rPr lang="zh-CN" altLang="zh-CN" dirty="0"/>
              <a:t>还能够帮助团队管理指派给咨询顾问、技术伙伴及外部服务提供商的</a:t>
            </a:r>
            <a:r>
              <a:rPr lang="zh-CN" altLang="zh-CN" dirty="0" smtClean="0"/>
              <a:t>任务</a:t>
            </a:r>
            <a:endParaRPr lang="en-US" dirty="0" smtClean="0"/>
          </a:p>
        </p:txBody>
      </p:sp>
      <p:sp>
        <p:nvSpPr>
          <p:cNvPr id="5632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F7E69FE-62DA-44C7-8F7F-2112309BDAC7}" type="slidenum">
              <a:rPr lang="en-US" smtClean="0"/>
              <a:pPr/>
              <a:t>53</a:t>
            </a:fld>
            <a:endParaRPr lang="en-US" dirty="0" smtClean="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title" idx="4294967295"/>
          </p:nvPr>
        </p:nvSpPr>
        <p:spPr/>
        <p:txBody>
          <a:bodyPr/>
          <a:lstStyle/>
          <a:p>
            <a:r>
              <a:rPr lang="en-US" altLang="zh-CN" dirty="0" smtClean="0"/>
              <a:t>10.3.1  </a:t>
            </a:r>
            <a:r>
              <a:rPr lang="zh-CN" altLang="zh-CN" dirty="0" smtClean="0"/>
              <a:t>项目管理</a:t>
            </a:r>
            <a:r>
              <a:rPr lang="zh-CN" altLang="en-US" dirty="0"/>
              <a:t>（续）</a:t>
            </a:r>
            <a:endParaRPr lang="en-US" dirty="0" smtClean="0"/>
          </a:p>
        </p:txBody>
      </p:sp>
      <p:sp>
        <p:nvSpPr>
          <p:cNvPr id="57347" name="Rectangle 8"/>
          <p:cNvSpPr>
            <a:spLocks noGrp="1" noChangeArrowheads="1"/>
          </p:cNvSpPr>
          <p:nvPr>
            <p:ph type="body" idx="4294967295"/>
          </p:nvPr>
        </p:nvSpPr>
        <p:spPr/>
        <p:txBody>
          <a:bodyPr/>
          <a:lstStyle/>
          <a:p>
            <a:r>
              <a:rPr lang="zh-CN" altLang="zh-CN" dirty="0"/>
              <a:t>检查成本和完成</a:t>
            </a:r>
            <a:r>
              <a:rPr lang="zh-CN" altLang="zh-CN" dirty="0" smtClean="0"/>
              <a:t>时间</a:t>
            </a:r>
            <a:endParaRPr lang="en-US" dirty="0" smtClean="0"/>
          </a:p>
          <a:p>
            <a:pPr lvl="1"/>
            <a:r>
              <a:rPr lang="zh-CN" altLang="zh-CN" dirty="0"/>
              <a:t>知道项目进展的</a:t>
            </a:r>
            <a:r>
              <a:rPr lang="zh-CN" altLang="zh-CN" dirty="0" smtClean="0"/>
              <a:t>情况</a:t>
            </a:r>
            <a:endParaRPr lang="en-US" dirty="0" smtClean="0"/>
          </a:p>
          <a:p>
            <a:pPr lvl="1"/>
            <a:r>
              <a:rPr lang="zh-CN" altLang="zh-CN" dirty="0"/>
              <a:t>修订以后任务的预计成本和完成</a:t>
            </a:r>
            <a:r>
              <a:rPr lang="zh-CN" altLang="zh-CN" dirty="0" smtClean="0"/>
              <a:t>时间</a:t>
            </a:r>
            <a:endParaRPr lang="en-US" dirty="0" smtClean="0"/>
          </a:p>
          <a:p>
            <a:r>
              <a:rPr lang="zh-CN" altLang="zh-CN" dirty="0"/>
              <a:t>信息系统开发</a:t>
            </a:r>
            <a:r>
              <a:rPr lang="zh-CN" altLang="zh-CN" dirty="0" smtClean="0"/>
              <a:t>项目</a:t>
            </a:r>
            <a:r>
              <a:rPr lang="zh-CN" altLang="en-US" dirty="0" smtClean="0"/>
              <a:t>的风险</a:t>
            </a:r>
            <a:r>
              <a:rPr lang="en-US" dirty="0" smtClean="0"/>
              <a:t> </a:t>
            </a:r>
          </a:p>
          <a:p>
            <a:pPr lvl="1"/>
            <a:r>
              <a:rPr lang="zh-CN" altLang="zh-CN" dirty="0"/>
              <a:t>失去控制并最终</a:t>
            </a:r>
            <a:r>
              <a:rPr lang="zh-CN" altLang="zh-CN" dirty="0" smtClean="0"/>
              <a:t>失败</a:t>
            </a:r>
            <a:endParaRPr lang="en-US" dirty="0" smtClean="0"/>
          </a:p>
          <a:p>
            <a:pPr lvl="1"/>
            <a:r>
              <a:rPr lang="zh-CN" altLang="en-US" dirty="0" smtClean="0"/>
              <a:t>原因</a:t>
            </a:r>
            <a:r>
              <a:rPr lang="en-US" dirty="0" smtClean="0"/>
              <a:t>:</a:t>
            </a:r>
            <a:r>
              <a:rPr lang="zh-CN" altLang="zh-CN" dirty="0"/>
              <a:t>技术变化迅速、开发时间长和客户期望的不断</a:t>
            </a:r>
            <a:r>
              <a:rPr lang="zh-CN" altLang="zh-CN" dirty="0" smtClean="0"/>
              <a:t>变化</a:t>
            </a:r>
            <a:endParaRPr lang="en-US" dirty="0" smtClean="0"/>
          </a:p>
          <a:p>
            <a:r>
              <a:rPr lang="zh-CN" altLang="zh-CN" dirty="0"/>
              <a:t>团队都依靠项目管理</a:t>
            </a:r>
            <a:r>
              <a:rPr lang="zh-CN" altLang="zh-CN" dirty="0" smtClean="0"/>
              <a:t>软件</a:t>
            </a:r>
            <a:endParaRPr lang="en-US" dirty="0" smtClean="0"/>
          </a:p>
          <a:p>
            <a:pPr lvl="1"/>
            <a:r>
              <a:rPr lang="zh-CN" altLang="zh-CN" dirty="0"/>
              <a:t>来帮助达到项目</a:t>
            </a:r>
            <a:r>
              <a:rPr lang="zh-CN" altLang="zh-CN" dirty="0" smtClean="0"/>
              <a:t>目标</a:t>
            </a:r>
            <a:endParaRPr lang="en-US" dirty="0" smtClean="0"/>
          </a:p>
        </p:txBody>
      </p:sp>
      <p:sp>
        <p:nvSpPr>
          <p:cNvPr id="5734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C54AA22-35F6-4A46-8201-1584E41FA4AB}" type="slidenum">
              <a:rPr lang="en-US" smtClean="0"/>
              <a:pPr/>
              <a:t>54</a:t>
            </a:fld>
            <a:endParaRPr lang="en-US" dirty="0" smtClean="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80993809-5B89-43D1-9FC6-6045A085EDA1}" type="slidenum">
              <a:rPr lang="en-US" smtClean="0"/>
              <a:pPr/>
              <a:t>55</a:t>
            </a:fld>
            <a:endParaRPr lang="en-US" dirty="0" smtClean="0"/>
          </a:p>
        </p:txBody>
      </p:sp>
      <p:sp>
        <p:nvSpPr>
          <p:cNvPr id="58372" name="Rectangle 7"/>
          <p:cNvSpPr>
            <a:spLocks noGrp="1" noChangeArrowheads="1"/>
          </p:cNvSpPr>
          <p:nvPr>
            <p:ph type="title" idx="4294967295"/>
          </p:nvPr>
        </p:nvSpPr>
        <p:spPr/>
        <p:txBody>
          <a:bodyPr/>
          <a:lstStyle/>
          <a:p>
            <a:r>
              <a:rPr lang="en-US" altLang="zh-CN" dirty="0" smtClean="0"/>
              <a:t>10.3.1  </a:t>
            </a:r>
            <a:r>
              <a:rPr lang="zh-CN" altLang="zh-CN" dirty="0" smtClean="0"/>
              <a:t>项目管理</a:t>
            </a:r>
            <a:r>
              <a:rPr lang="zh-CN" altLang="en-US" dirty="0"/>
              <a:t>（续）</a:t>
            </a:r>
            <a:endParaRPr lang="en-US" dirty="0" smtClean="0"/>
          </a:p>
        </p:txBody>
      </p:sp>
      <p:sp>
        <p:nvSpPr>
          <p:cNvPr id="58373" name="Rectangle 8"/>
          <p:cNvSpPr>
            <a:spLocks noGrp="1" noChangeArrowheads="1"/>
          </p:cNvSpPr>
          <p:nvPr>
            <p:ph type="body" idx="4294967295"/>
          </p:nvPr>
        </p:nvSpPr>
        <p:spPr/>
        <p:txBody>
          <a:bodyPr/>
          <a:lstStyle/>
          <a:p>
            <a:r>
              <a:rPr lang="zh-CN" altLang="zh-CN" dirty="0"/>
              <a:t>电子商务采用的也是变化迅速的</a:t>
            </a:r>
            <a:r>
              <a:rPr lang="zh-CN" altLang="zh-CN" dirty="0" smtClean="0"/>
              <a:t>技术</a:t>
            </a:r>
            <a:endParaRPr lang="en-US" dirty="0" smtClean="0"/>
          </a:p>
          <a:p>
            <a:pPr lvl="1"/>
            <a:r>
              <a:rPr lang="zh-CN" altLang="zh-CN" dirty="0"/>
              <a:t>开发时间还是相当</a:t>
            </a:r>
            <a:r>
              <a:rPr lang="zh-CN" altLang="zh-CN" dirty="0" smtClean="0"/>
              <a:t>短</a:t>
            </a:r>
            <a:endParaRPr lang="en-US" dirty="0" smtClean="0"/>
          </a:p>
          <a:p>
            <a:pPr lvl="2"/>
            <a:r>
              <a:rPr lang="zh-CN" altLang="zh-CN" dirty="0"/>
              <a:t>技术和顾客期望都较少发生</a:t>
            </a:r>
            <a:r>
              <a:rPr lang="zh-CN" altLang="zh-CN" dirty="0" smtClean="0"/>
              <a:t>变化</a:t>
            </a:r>
            <a:endParaRPr lang="en-US" dirty="0" smtClean="0"/>
          </a:p>
          <a:p>
            <a:pPr lvl="2"/>
            <a:r>
              <a:rPr lang="zh-CN" altLang="zh-CN" dirty="0"/>
              <a:t>开展电子商务总的来说比其他信息系统应用更容易</a:t>
            </a:r>
            <a:r>
              <a:rPr lang="zh-CN" altLang="zh-CN" dirty="0" smtClean="0"/>
              <a:t>成功</a:t>
            </a:r>
            <a:endParaRPr lang="en-US" dirty="0" smtClean="0"/>
          </a:p>
          <a:p>
            <a:r>
              <a:rPr lang="zh-CN" altLang="en-US" dirty="0"/>
              <a:t>获取</a:t>
            </a:r>
            <a:r>
              <a:rPr lang="zh-CN" altLang="en-US" dirty="0" smtClean="0"/>
              <a:t>更多信息</a:t>
            </a:r>
            <a:endParaRPr lang="en-US" dirty="0" smtClean="0"/>
          </a:p>
          <a:p>
            <a:pPr lvl="1"/>
            <a:r>
              <a:rPr lang="zh-CN" altLang="zh-CN" dirty="0"/>
              <a:t>项目管理</a:t>
            </a:r>
            <a:r>
              <a:rPr lang="zh-CN" altLang="zh-CN" dirty="0" smtClean="0"/>
              <a:t>学会</a:t>
            </a:r>
            <a:endParaRPr lang="en-US" dirty="0" smtClean="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FD595D78-FF14-4512-8D35-281AFA92608A}" type="slidenum">
              <a:rPr lang="en-US" sz="1400"/>
              <a:pPr algn="r" eaLnBrk="1" hangingPunct="1"/>
              <a:t>56</a:t>
            </a:fld>
            <a:endParaRPr lang="en-US" sz="1400" dirty="0"/>
          </a:p>
        </p:txBody>
      </p:sp>
      <p:sp>
        <p:nvSpPr>
          <p:cNvPr id="59396" name="Rectangle 7"/>
          <p:cNvSpPr>
            <a:spLocks noGrp="1" noChangeArrowheads="1"/>
          </p:cNvSpPr>
          <p:nvPr>
            <p:ph type="title"/>
          </p:nvPr>
        </p:nvSpPr>
        <p:spPr/>
        <p:txBody>
          <a:bodyPr/>
          <a:lstStyle/>
          <a:p>
            <a:r>
              <a:rPr lang="en-US" altLang="zh-CN" dirty="0" smtClean="0"/>
              <a:t>10.3.2  </a:t>
            </a:r>
            <a:r>
              <a:rPr lang="zh-CN" altLang="zh-CN" dirty="0" smtClean="0"/>
              <a:t>项目</a:t>
            </a:r>
            <a:r>
              <a:rPr lang="zh-CN" altLang="zh-CN" dirty="0"/>
              <a:t>组合管理</a:t>
            </a:r>
          </a:p>
        </p:txBody>
      </p:sp>
      <p:sp>
        <p:nvSpPr>
          <p:cNvPr id="59397" name="Rectangle 8"/>
          <p:cNvSpPr>
            <a:spLocks noGrp="1" noChangeArrowheads="1"/>
          </p:cNvSpPr>
          <p:nvPr>
            <p:ph type="body" idx="1"/>
          </p:nvPr>
        </p:nvSpPr>
        <p:spPr/>
        <p:txBody>
          <a:bodyPr/>
          <a:lstStyle/>
          <a:p>
            <a:r>
              <a:rPr lang="zh-CN" altLang="en-US" dirty="0"/>
              <a:t>为</a:t>
            </a:r>
            <a:r>
              <a:rPr lang="zh-CN" altLang="en-US" dirty="0" smtClean="0"/>
              <a:t>首席信息官</a:t>
            </a:r>
            <a:r>
              <a:rPr lang="en-US" dirty="0" smtClean="0"/>
              <a:t> (</a:t>
            </a:r>
            <a:r>
              <a:rPr lang="en-US" b="1" dirty="0" smtClean="0"/>
              <a:t>CIO</a:t>
            </a:r>
            <a:r>
              <a:rPr lang="en-US" dirty="0" smtClean="0"/>
              <a:t>)</a:t>
            </a:r>
            <a:r>
              <a:rPr lang="zh-CN" altLang="en-US" dirty="0"/>
              <a:t>使用</a:t>
            </a:r>
            <a:endParaRPr lang="en-US" dirty="0" smtClean="0"/>
          </a:p>
          <a:p>
            <a:pPr lvl="1"/>
            <a:r>
              <a:rPr lang="zh-CN" altLang="en-US" dirty="0" smtClean="0"/>
              <a:t>最高技术经理</a:t>
            </a:r>
            <a:endParaRPr lang="en-US" dirty="0" smtClean="0"/>
          </a:p>
          <a:p>
            <a:r>
              <a:rPr lang="zh-CN" altLang="zh-CN" b="1" dirty="0"/>
              <a:t>项目组合</a:t>
            </a:r>
            <a:r>
              <a:rPr lang="zh-CN" altLang="zh-CN" b="1" dirty="0" smtClean="0"/>
              <a:t>管理</a:t>
            </a:r>
            <a:endParaRPr lang="en-US" b="1" dirty="0" smtClean="0"/>
          </a:p>
          <a:p>
            <a:pPr lvl="1"/>
            <a:r>
              <a:rPr lang="zh-CN" altLang="zh-CN" dirty="0"/>
              <a:t>把每个项目当成类似投资组合中的一项投资来进行监督的</a:t>
            </a:r>
            <a:r>
              <a:rPr lang="zh-CN" altLang="zh-CN" dirty="0" smtClean="0"/>
              <a:t>技术</a:t>
            </a:r>
            <a:endParaRPr lang="en-US" dirty="0" smtClean="0"/>
          </a:p>
          <a:p>
            <a:pPr lvl="2"/>
            <a:r>
              <a:rPr lang="zh-CN" altLang="zh-CN" dirty="0"/>
              <a:t>能够像管理单独项目一样对不同项目的成本、进度和质量做出</a:t>
            </a:r>
            <a:r>
              <a:rPr lang="zh-CN" altLang="zh-CN" dirty="0" smtClean="0"/>
              <a:t>权衡</a:t>
            </a:r>
            <a:endParaRPr lang="en-US" dirty="0" smtClean="0"/>
          </a:p>
          <a:p>
            <a:pPr lvl="2"/>
            <a:r>
              <a:rPr lang="zh-CN" altLang="zh-CN" dirty="0"/>
              <a:t>让企业可以灵活地分配资源实现所有项目的效益</a:t>
            </a:r>
            <a:r>
              <a:rPr lang="zh-CN" altLang="zh-CN" dirty="0" smtClean="0"/>
              <a:t>最大化</a:t>
            </a:r>
            <a:endParaRPr lang="en-US" dirty="0" smtClean="0"/>
          </a:p>
          <a:p>
            <a:endParaRPr lang="en-US" dirty="0" smtClean="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56</a:t>
            </a:fld>
            <a:endParaRPr lang="en-US"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9983BF93-300C-43CA-A9F1-325D3DEDE3BA}" type="slidenum">
              <a:rPr lang="en-US" sz="1400"/>
              <a:pPr algn="r" eaLnBrk="1" hangingPunct="1"/>
              <a:t>57</a:t>
            </a:fld>
            <a:endParaRPr lang="en-US" sz="1400" dirty="0"/>
          </a:p>
        </p:txBody>
      </p:sp>
      <p:sp>
        <p:nvSpPr>
          <p:cNvPr id="60420" name="Rectangle 4"/>
          <p:cNvSpPr>
            <a:spLocks noGrp="1" noChangeArrowheads="1"/>
          </p:cNvSpPr>
          <p:nvPr>
            <p:ph type="title"/>
          </p:nvPr>
        </p:nvSpPr>
        <p:spPr/>
        <p:txBody>
          <a:bodyPr/>
          <a:lstStyle/>
          <a:p>
            <a:r>
              <a:rPr lang="en-US" altLang="zh-CN" dirty="0" smtClean="0"/>
              <a:t>10.3.2  </a:t>
            </a:r>
            <a:r>
              <a:rPr lang="zh-CN" altLang="zh-CN" dirty="0" smtClean="0"/>
              <a:t>项目</a:t>
            </a:r>
            <a:r>
              <a:rPr lang="zh-CN" altLang="zh-CN" dirty="0"/>
              <a:t>组合</a:t>
            </a:r>
            <a:r>
              <a:rPr lang="zh-CN" altLang="zh-CN" dirty="0" smtClean="0"/>
              <a:t>管理</a:t>
            </a:r>
            <a:r>
              <a:rPr lang="zh-CN" altLang="en-US" dirty="0" smtClean="0"/>
              <a:t>（续）</a:t>
            </a:r>
            <a:endParaRPr lang="en-US" dirty="0" smtClean="0"/>
          </a:p>
        </p:txBody>
      </p:sp>
      <p:sp>
        <p:nvSpPr>
          <p:cNvPr id="60421" name="Rectangle 5"/>
          <p:cNvSpPr>
            <a:spLocks noGrp="1" noChangeArrowheads="1"/>
          </p:cNvSpPr>
          <p:nvPr>
            <p:ph type="body" idx="1"/>
          </p:nvPr>
        </p:nvSpPr>
        <p:spPr/>
        <p:txBody>
          <a:bodyPr/>
          <a:lstStyle/>
          <a:p>
            <a:r>
              <a:rPr lang="zh-CN" altLang="zh-CN" dirty="0"/>
              <a:t>项目管理</a:t>
            </a:r>
            <a:r>
              <a:rPr lang="zh-CN" altLang="zh-CN" dirty="0" smtClean="0"/>
              <a:t>软件</a:t>
            </a:r>
            <a:endParaRPr lang="en-US" dirty="0"/>
          </a:p>
          <a:p>
            <a:pPr lvl="1"/>
            <a:r>
              <a:rPr lang="zh-CN" altLang="zh-CN" dirty="0"/>
              <a:t>主要用于管理单个</a:t>
            </a:r>
            <a:r>
              <a:rPr lang="zh-CN" altLang="zh-CN" dirty="0" smtClean="0"/>
              <a:t>项目</a:t>
            </a:r>
            <a:r>
              <a:rPr lang="en-US" dirty="0" smtClean="0"/>
              <a:t> </a:t>
            </a:r>
            <a:endParaRPr lang="en-US" dirty="0"/>
          </a:p>
          <a:p>
            <a:pPr lvl="1"/>
            <a:r>
              <a:rPr lang="zh-CN" altLang="zh-CN" dirty="0"/>
              <a:t>无法处理跨项目的</a:t>
            </a:r>
            <a:r>
              <a:rPr lang="zh-CN" altLang="zh-CN" dirty="0" smtClean="0"/>
              <a:t>任务</a:t>
            </a:r>
            <a:endParaRPr lang="en-US" dirty="0"/>
          </a:p>
          <a:p>
            <a:r>
              <a:rPr lang="en-US" altLang="zh-CN" dirty="0" smtClean="0"/>
              <a:t>CIO</a:t>
            </a:r>
            <a:r>
              <a:rPr lang="zh-CN" altLang="zh-CN" dirty="0" smtClean="0"/>
              <a:t>决定</a:t>
            </a:r>
            <a:r>
              <a:rPr lang="zh-CN" altLang="zh-CN" dirty="0"/>
              <a:t>项目</a:t>
            </a:r>
            <a:r>
              <a:rPr lang="zh-CN" altLang="zh-CN" dirty="0" smtClean="0"/>
              <a:t>等级</a:t>
            </a:r>
            <a:r>
              <a:rPr lang="zh-CN" altLang="en-US" dirty="0" smtClean="0"/>
              <a:t>，根据</a:t>
            </a:r>
            <a:r>
              <a:rPr lang="en-US" dirty="0" smtClean="0"/>
              <a:t>:</a:t>
            </a:r>
          </a:p>
          <a:p>
            <a:pPr lvl="1"/>
            <a:r>
              <a:rPr lang="zh-CN" altLang="zh-CN" dirty="0" smtClean="0"/>
              <a:t>各项</a:t>
            </a:r>
            <a:r>
              <a:rPr lang="zh-CN" altLang="zh-CN" dirty="0"/>
              <a:t>目对企业战略目标的</a:t>
            </a:r>
            <a:r>
              <a:rPr lang="zh-CN" altLang="zh-CN" dirty="0" smtClean="0"/>
              <a:t>重要性</a:t>
            </a:r>
            <a:endParaRPr lang="en-US" dirty="0" smtClean="0"/>
          </a:p>
          <a:p>
            <a:pPr lvl="1"/>
            <a:r>
              <a:rPr lang="zh-CN" altLang="zh-CN" dirty="0" smtClean="0"/>
              <a:t>风险级别</a:t>
            </a:r>
            <a:r>
              <a:rPr lang="en-US" dirty="0" smtClean="0"/>
              <a:t> (</a:t>
            </a:r>
            <a:r>
              <a:rPr lang="zh-CN" altLang="en-US" dirty="0" smtClean="0"/>
              <a:t>失败的概率</a:t>
            </a:r>
            <a:r>
              <a:rPr lang="en-US" dirty="0" smtClean="0"/>
              <a:t>)</a:t>
            </a:r>
          </a:p>
          <a:p>
            <a:r>
              <a:rPr lang="en-US" dirty="0" smtClean="0"/>
              <a:t>CIO</a:t>
            </a:r>
            <a:r>
              <a:rPr lang="zh-CN" altLang="zh-CN" dirty="0" smtClean="0"/>
              <a:t>可以</a:t>
            </a:r>
            <a:r>
              <a:rPr lang="zh-CN" altLang="zh-CN" dirty="0"/>
              <a:t>采用财务经理评估企业资产投资风险时所用的各种方法来确定项目</a:t>
            </a:r>
            <a:r>
              <a:rPr lang="zh-CN" altLang="zh-CN" dirty="0" smtClean="0"/>
              <a:t>等级</a:t>
            </a:r>
            <a:endParaRPr lang="en-US" dirty="0" smtClean="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57</a:t>
            </a:fld>
            <a:endParaRPr lang="en-US"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6A4E680-8466-4292-9E9A-A085880E6E6E}" type="slidenum">
              <a:rPr lang="en-US" smtClean="0"/>
              <a:pPr/>
              <a:t>58</a:t>
            </a:fld>
            <a:endParaRPr lang="en-US" dirty="0" smtClean="0"/>
          </a:p>
        </p:txBody>
      </p:sp>
      <p:sp>
        <p:nvSpPr>
          <p:cNvPr id="61444" name="Rectangle 7"/>
          <p:cNvSpPr>
            <a:spLocks noGrp="1" noChangeArrowheads="1"/>
          </p:cNvSpPr>
          <p:nvPr>
            <p:ph type="title" idx="4294967295"/>
          </p:nvPr>
        </p:nvSpPr>
        <p:spPr/>
        <p:txBody>
          <a:bodyPr/>
          <a:lstStyle/>
          <a:p>
            <a:r>
              <a:rPr lang="en-US" altLang="zh-CN" dirty="0" smtClean="0"/>
              <a:t>10.3.3  </a:t>
            </a:r>
            <a:r>
              <a:rPr lang="zh-CN" altLang="zh-CN" dirty="0" smtClean="0"/>
              <a:t>为电子商务配备人员</a:t>
            </a:r>
            <a:endParaRPr lang="en-US" dirty="0" smtClean="0"/>
          </a:p>
        </p:txBody>
      </p:sp>
      <p:sp>
        <p:nvSpPr>
          <p:cNvPr id="61445" name="Rectangle 8"/>
          <p:cNvSpPr>
            <a:spLocks noGrp="1" noChangeArrowheads="1"/>
          </p:cNvSpPr>
          <p:nvPr>
            <p:ph type="body" idx="4294967295"/>
          </p:nvPr>
        </p:nvSpPr>
        <p:spPr/>
        <p:txBody>
          <a:bodyPr/>
          <a:lstStyle/>
          <a:p>
            <a:r>
              <a:rPr lang="zh-CN" altLang="zh-CN" dirty="0"/>
              <a:t>首席信息</a:t>
            </a:r>
            <a:r>
              <a:rPr lang="zh-CN" altLang="zh-CN" dirty="0" smtClean="0"/>
              <a:t>官</a:t>
            </a:r>
            <a:r>
              <a:rPr lang="en-US" dirty="0" smtClean="0"/>
              <a:t>(</a:t>
            </a:r>
            <a:r>
              <a:rPr lang="en-US" b="1" dirty="0" smtClean="0"/>
              <a:t>CIO</a:t>
            </a:r>
            <a:r>
              <a:rPr lang="en-US" dirty="0" smtClean="0"/>
              <a:t>)</a:t>
            </a:r>
          </a:p>
          <a:p>
            <a:pPr lvl="1"/>
            <a:r>
              <a:rPr lang="zh-CN" altLang="en-US" dirty="0" smtClean="0"/>
              <a:t>职责</a:t>
            </a:r>
            <a:endParaRPr lang="en-US" dirty="0" smtClean="0"/>
          </a:p>
          <a:p>
            <a:pPr lvl="2"/>
            <a:r>
              <a:rPr lang="zh-CN" altLang="zh-CN" dirty="0"/>
              <a:t>负责监督所有需要承担和运行电子商务活动的信息系统和相关技术</a:t>
            </a:r>
            <a:r>
              <a:rPr lang="zh-CN" altLang="zh-CN" dirty="0" smtClean="0"/>
              <a:t>因素</a:t>
            </a:r>
            <a:endParaRPr lang="en-US" dirty="0" smtClean="0"/>
          </a:p>
          <a:p>
            <a:r>
              <a:rPr lang="zh-CN" altLang="zh-CN" dirty="0"/>
              <a:t>业务</a:t>
            </a:r>
            <a:r>
              <a:rPr lang="zh-CN" altLang="zh-CN" dirty="0" smtClean="0"/>
              <a:t>经理</a:t>
            </a:r>
            <a:endParaRPr lang="en-US" b="1" dirty="0" smtClean="0"/>
          </a:p>
          <a:p>
            <a:pPr lvl="1"/>
            <a:r>
              <a:rPr lang="zh-CN" altLang="zh-CN" dirty="0"/>
              <a:t>项目设定目标的内部团队中的一</a:t>
            </a:r>
            <a:r>
              <a:rPr lang="zh-CN" altLang="zh-CN" dirty="0" smtClean="0"/>
              <a:t>员</a:t>
            </a:r>
            <a:endParaRPr lang="en-US" dirty="0" smtClean="0"/>
          </a:p>
          <a:p>
            <a:pPr lvl="1"/>
            <a:r>
              <a:rPr lang="zh-CN" altLang="zh-CN" dirty="0"/>
              <a:t>负责实施业务计划并实现内部团队设定的目标</a:t>
            </a:r>
            <a:endParaRPr lang="en-US" dirty="0" smtClean="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D775753A-18B0-447A-BCA6-E257494C8E93}" type="slidenum">
              <a:rPr lang="en-US" sz="1400"/>
              <a:pPr algn="r" eaLnBrk="1" hangingPunct="1"/>
              <a:t>59</a:t>
            </a:fld>
            <a:endParaRPr lang="en-US" sz="1400" dirty="0"/>
          </a:p>
        </p:txBody>
      </p:sp>
      <p:sp>
        <p:nvSpPr>
          <p:cNvPr id="62468" name="Rectangle 4"/>
          <p:cNvSpPr>
            <a:spLocks noGrp="1" noChangeArrowheads="1"/>
          </p:cNvSpPr>
          <p:nvPr>
            <p:ph type="title"/>
          </p:nvPr>
        </p:nvSpPr>
        <p:spPr/>
        <p:txBody>
          <a:bodyPr/>
          <a:lstStyle/>
          <a:p>
            <a:r>
              <a:rPr lang="en-US" altLang="zh-CN" dirty="0" smtClean="0"/>
              <a:t>10.3.3  </a:t>
            </a:r>
            <a:r>
              <a:rPr lang="zh-CN" altLang="zh-CN" dirty="0" smtClean="0"/>
              <a:t>为</a:t>
            </a:r>
            <a:r>
              <a:rPr lang="zh-CN" altLang="zh-CN" dirty="0"/>
              <a:t>电子商务配备</a:t>
            </a:r>
            <a:r>
              <a:rPr lang="zh-CN" altLang="zh-CN" dirty="0" smtClean="0"/>
              <a:t>人员</a:t>
            </a:r>
            <a:r>
              <a:rPr lang="zh-CN" altLang="en-US" dirty="0" smtClean="0"/>
              <a:t>（续）</a:t>
            </a:r>
            <a:endParaRPr lang="en-US" dirty="0" smtClean="0"/>
          </a:p>
        </p:txBody>
      </p:sp>
      <p:sp>
        <p:nvSpPr>
          <p:cNvPr id="62469" name="Rectangle 5"/>
          <p:cNvSpPr>
            <a:spLocks noGrp="1" noChangeArrowheads="1"/>
          </p:cNvSpPr>
          <p:nvPr>
            <p:ph type="body" idx="1"/>
          </p:nvPr>
        </p:nvSpPr>
        <p:spPr/>
        <p:txBody>
          <a:bodyPr/>
          <a:lstStyle/>
          <a:p>
            <a:pPr>
              <a:lnSpc>
                <a:spcPct val="90000"/>
              </a:lnSpc>
            </a:pPr>
            <a:r>
              <a:rPr lang="zh-CN" altLang="zh-CN" dirty="0"/>
              <a:t>项目</a:t>
            </a:r>
            <a:r>
              <a:rPr lang="zh-CN" altLang="zh-CN" dirty="0" smtClean="0"/>
              <a:t>经理</a:t>
            </a:r>
            <a:endParaRPr lang="en-US" b="1" dirty="0" smtClean="0"/>
          </a:p>
          <a:p>
            <a:pPr lvl="1">
              <a:lnSpc>
                <a:spcPct val="90000"/>
              </a:lnSpc>
            </a:pPr>
            <a:r>
              <a:rPr lang="zh-CN" altLang="zh-CN" dirty="0"/>
              <a:t>受过专门训练，能够跟踪项目中特定目标的成本及</a:t>
            </a:r>
            <a:r>
              <a:rPr lang="zh-CN" altLang="zh-CN" dirty="0" smtClean="0"/>
              <a:t>进展</a:t>
            </a:r>
            <a:r>
              <a:rPr lang="zh-CN" altLang="en-US" dirty="0" smtClean="0"/>
              <a:t>的人</a:t>
            </a:r>
            <a:endParaRPr lang="en-US" dirty="0" smtClean="0"/>
          </a:p>
          <a:p>
            <a:pPr>
              <a:lnSpc>
                <a:spcPct val="90000"/>
              </a:lnSpc>
            </a:pPr>
            <a:r>
              <a:rPr lang="zh-CN" altLang="zh-CN" dirty="0"/>
              <a:t>项目组合</a:t>
            </a:r>
            <a:r>
              <a:rPr lang="zh-CN" altLang="zh-CN" dirty="0" smtClean="0"/>
              <a:t>经理</a:t>
            </a:r>
            <a:endParaRPr lang="en-US" b="1" dirty="0" smtClean="0"/>
          </a:p>
          <a:p>
            <a:pPr lvl="1">
              <a:lnSpc>
                <a:spcPct val="90000"/>
              </a:lnSpc>
            </a:pPr>
            <a:r>
              <a:rPr lang="zh-CN" altLang="zh-CN" dirty="0"/>
              <a:t>通常是从项目经理队伍中晋升</a:t>
            </a:r>
            <a:r>
              <a:rPr lang="zh-CN" altLang="zh-CN" dirty="0" smtClean="0"/>
              <a:t>的</a:t>
            </a:r>
            <a:endParaRPr lang="en-US" dirty="0" smtClean="0"/>
          </a:p>
          <a:p>
            <a:pPr lvl="1">
              <a:lnSpc>
                <a:spcPct val="90000"/>
              </a:lnSpc>
            </a:pPr>
            <a:r>
              <a:rPr lang="zh-CN" altLang="zh-CN" dirty="0"/>
              <a:t>负责跟踪所有在建项目并把它们当作一种组合来</a:t>
            </a:r>
            <a:r>
              <a:rPr lang="zh-CN" altLang="zh-CN" dirty="0" smtClean="0"/>
              <a:t>管理</a:t>
            </a:r>
            <a:endParaRPr lang="en-US" dirty="0" smtClean="0"/>
          </a:p>
          <a:p>
            <a:pPr>
              <a:lnSpc>
                <a:spcPct val="90000"/>
              </a:lnSpc>
            </a:pPr>
            <a:r>
              <a:rPr lang="zh-CN" altLang="zh-CN" dirty="0"/>
              <a:t>客户</a:t>
            </a:r>
            <a:r>
              <a:rPr lang="zh-CN" altLang="zh-CN" dirty="0" smtClean="0"/>
              <a:t>经理</a:t>
            </a:r>
            <a:endParaRPr lang="en-US" b="1" dirty="0" smtClean="0"/>
          </a:p>
          <a:p>
            <a:pPr lvl="1">
              <a:lnSpc>
                <a:spcPct val="90000"/>
              </a:lnSpc>
            </a:pPr>
            <a:r>
              <a:rPr lang="zh-CN" altLang="zh-CN" dirty="0"/>
              <a:t>记录项目所用的各种版本的网站或者记录项目进展以便未来合并成一个大</a:t>
            </a:r>
            <a:r>
              <a:rPr lang="zh-CN" altLang="zh-CN" dirty="0" smtClean="0"/>
              <a:t>网站</a:t>
            </a:r>
            <a:endParaRPr lang="en-US" dirty="0" smtClean="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59</a:t>
            </a:fld>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C7BF13D-DB6E-46E4-B9F2-FC671BAAB0D9}" type="slidenum">
              <a:rPr lang="en-US" smtClean="0"/>
              <a:pPr/>
              <a:t>6</a:t>
            </a:fld>
            <a:endParaRPr lang="en-US" dirty="0" smtClean="0"/>
          </a:p>
        </p:txBody>
      </p:sp>
      <p:sp>
        <p:nvSpPr>
          <p:cNvPr id="8196" name="Rectangle 9"/>
          <p:cNvSpPr>
            <a:spLocks noGrp="1" noChangeArrowheads="1"/>
          </p:cNvSpPr>
          <p:nvPr>
            <p:ph type="title" idx="4294967295"/>
          </p:nvPr>
        </p:nvSpPr>
        <p:spPr/>
        <p:txBody>
          <a:bodyPr/>
          <a:lstStyle/>
          <a:p>
            <a:r>
              <a:rPr lang="en-US" altLang="zh-CN" sz="3200" dirty="0" smtClean="0"/>
              <a:t>10.1.2  </a:t>
            </a:r>
            <a:r>
              <a:rPr lang="zh-CN" altLang="zh-CN" sz="3200" dirty="0" smtClean="0"/>
              <a:t>将</a:t>
            </a:r>
            <a:r>
              <a:rPr lang="zh-CN" altLang="zh-CN" sz="3200" dirty="0"/>
              <a:t>目标与企业战略衔接</a:t>
            </a:r>
            <a:r>
              <a:rPr lang="zh-CN" altLang="zh-CN" sz="3200" dirty="0" smtClean="0"/>
              <a:t>起来</a:t>
            </a:r>
            <a:r>
              <a:rPr lang="zh-CN" altLang="en-US" sz="3200" dirty="0" smtClean="0"/>
              <a:t>（续）</a:t>
            </a:r>
            <a:endParaRPr lang="en-US" sz="3200" dirty="0" smtClean="0"/>
          </a:p>
        </p:txBody>
      </p:sp>
      <p:sp>
        <p:nvSpPr>
          <p:cNvPr id="8197" name="Rectangle 10"/>
          <p:cNvSpPr>
            <a:spLocks noGrp="1" noChangeArrowheads="1"/>
          </p:cNvSpPr>
          <p:nvPr>
            <p:ph type="body" idx="4294967295"/>
          </p:nvPr>
        </p:nvSpPr>
        <p:spPr/>
        <p:txBody>
          <a:bodyPr/>
          <a:lstStyle/>
          <a:p>
            <a:r>
              <a:rPr lang="zh-CN" altLang="en-US" dirty="0" smtClean="0"/>
              <a:t>电子商务活动很难</a:t>
            </a:r>
            <a:r>
              <a:rPr lang="zh-CN" altLang="zh-CN" dirty="0" smtClean="0"/>
              <a:t>衡量</a:t>
            </a:r>
            <a:endParaRPr lang="en-US" dirty="0" smtClean="0"/>
          </a:p>
          <a:p>
            <a:r>
              <a:rPr lang="zh-CN" altLang="en-US" dirty="0" smtClean="0"/>
              <a:t>第一次电子商务浪潮中的活动</a:t>
            </a:r>
            <a:endParaRPr lang="en-US" dirty="0" smtClean="0"/>
          </a:p>
          <a:p>
            <a:pPr lvl="1"/>
            <a:r>
              <a:rPr lang="zh-CN" altLang="zh-CN" dirty="0"/>
              <a:t>没有设定具体</a:t>
            </a:r>
            <a:r>
              <a:rPr lang="zh-CN" altLang="zh-CN" dirty="0" smtClean="0"/>
              <a:t>的</a:t>
            </a:r>
            <a:r>
              <a:rPr lang="zh-CN" altLang="en-US" dirty="0" smtClean="0"/>
              <a:t>目标</a:t>
            </a:r>
            <a:endParaRPr lang="en-US" dirty="0" smtClean="0"/>
          </a:p>
          <a:p>
            <a:pPr lvl="1"/>
            <a:r>
              <a:rPr lang="zh-CN" altLang="zh-CN" dirty="0"/>
              <a:t>这些早期的活动通常具有很高的</a:t>
            </a:r>
            <a:r>
              <a:rPr lang="zh-CN" altLang="zh-CN" dirty="0" smtClean="0"/>
              <a:t>投机性</a:t>
            </a:r>
            <a:endParaRPr lang="en-US" dirty="0" smtClean="0"/>
          </a:p>
          <a:p>
            <a:pPr lvl="1"/>
            <a:r>
              <a:rPr lang="zh-CN" altLang="zh-CN" dirty="0"/>
              <a:t>成功还是失败马上知</a:t>
            </a:r>
            <a:r>
              <a:rPr lang="zh-CN" altLang="zh-CN" dirty="0" smtClean="0"/>
              <a:t>分晓</a:t>
            </a:r>
            <a:endParaRPr lang="en-US" dirty="0" smtClean="0"/>
          </a:p>
          <a:p>
            <a:r>
              <a:rPr lang="zh-CN" altLang="en-US" dirty="0" smtClean="0"/>
              <a:t>第二次电子商务浪潮中的活动</a:t>
            </a:r>
            <a:endParaRPr lang="en-US" dirty="0" smtClean="0"/>
          </a:p>
          <a:p>
            <a:pPr lvl="1"/>
            <a:r>
              <a:rPr lang="zh-CN" altLang="zh-CN" dirty="0" smtClean="0"/>
              <a:t>企业密切</a:t>
            </a:r>
            <a:r>
              <a:rPr lang="zh-CN" altLang="zh-CN" dirty="0"/>
              <a:t>关注项目的效益和</a:t>
            </a:r>
            <a:r>
              <a:rPr lang="zh-CN" altLang="zh-CN" dirty="0" smtClean="0"/>
              <a:t>费用</a:t>
            </a:r>
            <a:endParaRPr lang="en-US" dirty="0" smtClean="0"/>
          </a:p>
          <a:p>
            <a:pPr lvl="1"/>
            <a:r>
              <a:rPr lang="zh-CN" altLang="zh-CN" dirty="0"/>
              <a:t>好的商业</a:t>
            </a:r>
            <a:r>
              <a:rPr lang="zh-CN" altLang="zh-CN" dirty="0" smtClean="0"/>
              <a:t>计划</a:t>
            </a:r>
            <a:endParaRPr lang="en-US" dirty="0" smtClean="0"/>
          </a:p>
          <a:p>
            <a:pPr lvl="2"/>
            <a:r>
              <a:rPr lang="zh-CN" altLang="zh-CN" dirty="0"/>
              <a:t>要为效益和费用设定具体的</a:t>
            </a:r>
            <a:r>
              <a:rPr lang="zh-CN" altLang="zh-CN" dirty="0" smtClean="0"/>
              <a:t>目标</a:t>
            </a:r>
            <a:endParaRPr lang="en-US" dirty="0" smtClean="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29519DB-FA17-4831-91D2-181BA4F51BB4}" type="slidenum">
              <a:rPr lang="en-US" smtClean="0"/>
              <a:pPr/>
              <a:t>60</a:t>
            </a:fld>
            <a:endParaRPr lang="en-US" dirty="0" smtClean="0"/>
          </a:p>
        </p:txBody>
      </p:sp>
      <p:sp>
        <p:nvSpPr>
          <p:cNvPr id="63492" name="Rectangle 7"/>
          <p:cNvSpPr>
            <a:spLocks noGrp="1" noChangeArrowheads="1"/>
          </p:cNvSpPr>
          <p:nvPr>
            <p:ph type="title" idx="4294967295"/>
          </p:nvPr>
        </p:nvSpPr>
        <p:spPr/>
        <p:txBody>
          <a:bodyPr/>
          <a:lstStyle/>
          <a:p>
            <a:r>
              <a:rPr lang="en-US" altLang="zh-CN" dirty="0" smtClean="0"/>
              <a:t>10.3.3  </a:t>
            </a:r>
            <a:r>
              <a:rPr lang="zh-CN" altLang="zh-CN" dirty="0" smtClean="0"/>
              <a:t>为</a:t>
            </a:r>
            <a:r>
              <a:rPr lang="zh-CN" altLang="zh-CN" dirty="0"/>
              <a:t>电子商务配备人员</a:t>
            </a:r>
            <a:r>
              <a:rPr lang="zh-CN" altLang="en-US" dirty="0"/>
              <a:t>（续）</a:t>
            </a:r>
            <a:endParaRPr lang="en-US" dirty="0" smtClean="0"/>
          </a:p>
        </p:txBody>
      </p:sp>
      <p:sp>
        <p:nvSpPr>
          <p:cNvPr id="63493" name="Rectangle 8"/>
          <p:cNvSpPr>
            <a:spLocks noGrp="1" noChangeArrowheads="1"/>
          </p:cNvSpPr>
          <p:nvPr>
            <p:ph type="body" idx="4294967295"/>
          </p:nvPr>
        </p:nvSpPr>
        <p:spPr/>
        <p:txBody>
          <a:bodyPr/>
          <a:lstStyle/>
          <a:p>
            <a:r>
              <a:rPr lang="zh-CN" altLang="zh-CN" dirty="0"/>
              <a:t>应用</a:t>
            </a:r>
            <a:r>
              <a:rPr lang="zh-CN" altLang="zh-CN" dirty="0" smtClean="0"/>
              <a:t>专家</a:t>
            </a:r>
            <a:endParaRPr lang="en-US" b="1" dirty="0" smtClean="0"/>
          </a:p>
          <a:p>
            <a:pPr lvl="1"/>
            <a:r>
              <a:rPr lang="zh-CN" altLang="zh-CN" dirty="0"/>
              <a:t>维护财务软件、人力资源软件和后勤管理软件</a:t>
            </a:r>
            <a:endParaRPr lang="en-US" dirty="0" smtClean="0"/>
          </a:p>
          <a:p>
            <a:r>
              <a:rPr lang="zh-CN" altLang="zh-CN" dirty="0" smtClean="0"/>
              <a:t>网</a:t>
            </a:r>
            <a:r>
              <a:rPr lang="zh-CN" altLang="en-US" dirty="0" smtClean="0"/>
              <a:t>络</a:t>
            </a:r>
            <a:r>
              <a:rPr lang="zh-CN" altLang="zh-CN" dirty="0" smtClean="0"/>
              <a:t>程序员</a:t>
            </a:r>
            <a:endParaRPr lang="en-US" b="1" dirty="0" smtClean="0"/>
          </a:p>
          <a:p>
            <a:pPr lvl="1"/>
            <a:r>
              <a:rPr lang="zh-CN" altLang="zh-CN" dirty="0"/>
              <a:t>设计与编写动态网页编码的</a:t>
            </a:r>
            <a:r>
              <a:rPr lang="zh-CN" altLang="zh-CN" dirty="0" smtClean="0"/>
              <a:t>网页</a:t>
            </a:r>
            <a:endParaRPr lang="en-US" dirty="0" smtClean="0"/>
          </a:p>
          <a:p>
            <a:r>
              <a:rPr lang="zh-CN" altLang="zh-CN" dirty="0"/>
              <a:t>网站</a:t>
            </a:r>
            <a:r>
              <a:rPr lang="zh-CN" altLang="zh-CN" dirty="0" smtClean="0"/>
              <a:t>美工</a:t>
            </a:r>
            <a:endParaRPr lang="en-US" b="1" dirty="0" smtClean="0"/>
          </a:p>
          <a:p>
            <a:pPr lvl="1"/>
            <a:r>
              <a:rPr lang="zh-CN" altLang="zh-CN" dirty="0"/>
              <a:t>受过艺术和平面布局专业</a:t>
            </a:r>
            <a:r>
              <a:rPr lang="zh-CN" altLang="zh-CN" dirty="0" smtClean="0"/>
              <a:t>训练</a:t>
            </a:r>
            <a:endParaRPr lang="en-US" dirty="0" smtClean="0"/>
          </a:p>
          <a:p>
            <a:pPr lvl="1"/>
            <a:r>
              <a:rPr lang="zh-CN" altLang="zh-CN" dirty="0"/>
              <a:t>并且了解网页</a:t>
            </a:r>
            <a:r>
              <a:rPr lang="zh-CN" altLang="zh-CN" dirty="0" smtClean="0"/>
              <a:t>制作</a:t>
            </a:r>
            <a:endParaRPr lang="en-US" dirty="0" smtClean="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F3D61647-72F7-4CC3-AC66-8DAFEC559841}" type="slidenum">
              <a:rPr lang="en-US" sz="1400"/>
              <a:pPr algn="r" eaLnBrk="1" hangingPunct="1"/>
              <a:t>61</a:t>
            </a:fld>
            <a:endParaRPr lang="en-US" sz="1400" dirty="0"/>
          </a:p>
        </p:txBody>
      </p:sp>
      <p:sp>
        <p:nvSpPr>
          <p:cNvPr id="64516" name="Rectangle 6"/>
          <p:cNvSpPr>
            <a:spLocks noGrp="1" noChangeArrowheads="1"/>
          </p:cNvSpPr>
          <p:nvPr>
            <p:ph type="title"/>
          </p:nvPr>
        </p:nvSpPr>
        <p:spPr/>
        <p:txBody>
          <a:bodyPr/>
          <a:lstStyle/>
          <a:p>
            <a:r>
              <a:rPr lang="en-US" altLang="zh-CN" dirty="0" smtClean="0"/>
              <a:t>10.3.3  </a:t>
            </a:r>
            <a:r>
              <a:rPr lang="zh-CN" altLang="zh-CN" dirty="0" smtClean="0"/>
              <a:t>为</a:t>
            </a:r>
            <a:r>
              <a:rPr lang="zh-CN" altLang="zh-CN" dirty="0"/>
              <a:t>电子商务配备人员</a:t>
            </a:r>
            <a:r>
              <a:rPr lang="zh-CN" altLang="en-US" dirty="0"/>
              <a:t>（续）</a:t>
            </a:r>
            <a:endParaRPr lang="en-US" dirty="0" smtClean="0"/>
          </a:p>
        </p:txBody>
      </p:sp>
      <p:sp>
        <p:nvSpPr>
          <p:cNvPr id="64517" name="Rectangle 7"/>
          <p:cNvSpPr>
            <a:spLocks noGrp="1" noChangeArrowheads="1"/>
          </p:cNvSpPr>
          <p:nvPr>
            <p:ph type="body" idx="1"/>
          </p:nvPr>
        </p:nvSpPr>
        <p:spPr/>
        <p:txBody>
          <a:bodyPr/>
          <a:lstStyle/>
          <a:p>
            <a:r>
              <a:rPr lang="zh-CN" altLang="zh-CN" dirty="0"/>
              <a:t>内容</a:t>
            </a:r>
            <a:r>
              <a:rPr lang="zh-CN" altLang="zh-CN" dirty="0" smtClean="0"/>
              <a:t>作者</a:t>
            </a:r>
            <a:endParaRPr lang="en-US" b="1" dirty="0" smtClean="0"/>
          </a:p>
          <a:p>
            <a:pPr lvl="1"/>
            <a:r>
              <a:rPr lang="zh-CN" altLang="zh-CN" dirty="0" smtClean="0"/>
              <a:t>创作</a:t>
            </a:r>
            <a:r>
              <a:rPr lang="zh-CN" altLang="en-US" dirty="0"/>
              <a:t>原始</a:t>
            </a:r>
            <a:r>
              <a:rPr lang="zh-CN" altLang="zh-CN" dirty="0" smtClean="0"/>
              <a:t>内容</a:t>
            </a:r>
            <a:endParaRPr lang="en-US" b="1" dirty="0" smtClean="0"/>
          </a:p>
          <a:p>
            <a:r>
              <a:rPr lang="zh-CN" altLang="zh-CN" dirty="0"/>
              <a:t>内容</a:t>
            </a:r>
            <a:r>
              <a:rPr lang="zh-CN" altLang="zh-CN" dirty="0" smtClean="0"/>
              <a:t>经理</a:t>
            </a:r>
            <a:r>
              <a:rPr lang="zh-CN" altLang="en-US" dirty="0" smtClean="0"/>
              <a:t>或内容编辑</a:t>
            </a:r>
            <a:endParaRPr lang="en-US" b="1" dirty="0" smtClean="0"/>
          </a:p>
          <a:p>
            <a:pPr lvl="1"/>
            <a:r>
              <a:rPr lang="zh-CN" altLang="zh-CN" dirty="0"/>
              <a:t>购买现成材料并加以改编后用在网站</a:t>
            </a:r>
            <a:r>
              <a:rPr lang="zh-CN" altLang="zh-CN" dirty="0" smtClean="0"/>
              <a:t>上</a:t>
            </a:r>
            <a:endParaRPr lang="en-US" dirty="0" smtClean="0"/>
          </a:p>
          <a:p>
            <a:r>
              <a:rPr lang="zh-CN" altLang="zh-CN" dirty="0"/>
              <a:t>社交网络管理</a:t>
            </a:r>
            <a:r>
              <a:rPr lang="zh-CN" altLang="zh-CN" dirty="0" smtClean="0"/>
              <a:t>员</a:t>
            </a:r>
            <a:endParaRPr lang="en-US" dirty="0" smtClean="0"/>
          </a:p>
          <a:p>
            <a:pPr lvl="1"/>
            <a:r>
              <a:rPr lang="zh-CN" altLang="zh-CN" dirty="0"/>
              <a:t>负责管理网站运营中的虚拟社区</a:t>
            </a:r>
            <a:r>
              <a:rPr lang="zh-CN" altLang="zh-CN" dirty="0" smtClean="0"/>
              <a:t>元素</a:t>
            </a:r>
            <a:endParaRPr lang="en-US" dirty="0" smtClean="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61</a:t>
            </a:fld>
            <a:endParaRPr lang="en-US"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9"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0DD9F710-D282-4CBC-A720-ACA5A4C3D0E4}" type="slidenum">
              <a:rPr lang="en-US" sz="1400"/>
              <a:pPr algn="r" eaLnBrk="1" hangingPunct="1"/>
              <a:t>62</a:t>
            </a:fld>
            <a:endParaRPr lang="en-US" sz="1400" dirty="0"/>
          </a:p>
        </p:txBody>
      </p:sp>
      <p:sp>
        <p:nvSpPr>
          <p:cNvPr id="65540" name="Rectangle 4"/>
          <p:cNvSpPr>
            <a:spLocks noGrp="1" noChangeArrowheads="1"/>
          </p:cNvSpPr>
          <p:nvPr>
            <p:ph type="title"/>
          </p:nvPr>
        </p:nvSpPr>
        <p:spPr/>
        <p:txBody>
          <a:bodyPr/>
          <a:lstStyle/>
          <a:p>
            <a:r>
              <a:rPr lang="en-US" altLang="zh-CN" dirty="0" smtClean="0"/>
              <a:t>10.3.3  </a:t>
            </a:r>
            <a:r>
              <a:rPr lang="zh-CN" altLang="zh-CN" dirty="0" smtClean="0"/>
              <a:t>为</a:t>
            </a:r>
            <a:r>
              <a:rPr lang="zh-CN" altLang="zh-CN" dirty="0"/>
              <a:t>电子商务配备人员</a:t>
            </a:r>
            <a:r>
              <a:rPr lang="zh-CN" altLang="en-US" dirty="0"/>
              <a:t>（续）</a:t>
            </a:r>
            <a:endParaRPr lang="en-US" dirty="0" smtClean="0"/>
          </a:p>
        </p:txBody>
      </p:sp>
      <p:sp>
        <p:nvSpPr>
          <p:cNvPr id="65541" name="Rectangle 5"/>
          <p:cNvSpPr>
            <a:spLocks noGrp="1" noChangeArrowheads="1"/>
          </p:cNvSpPr>
          <p:nvPr>
            <p:ph type="body" idx="1"/>
          </p:nvPr>
        </p:nvSpPr>
        <p:spPr/>
        <p:txBody>
          <a:bodyPr/>
          <a:lstStyle/>
          <a:p>
            <a:r>
              <a:rPr lang="zh-CN" altLang="zh-CN" dirty="0"/>
              <a:t>网络营销</a:t>
            </a:r>
            <a:r>
              <a:rPr lang="zh-CN" altLang="zh-CN" dirty="0" smtClean="0"/>
              <a:t>经理</a:t>
            </a:r>
            <a:endParaRPr lang="en-US" b="1" dirty="0" smtClean="0"/>
          </a:p>
          <a:p>
            <a:pPr lvl="1"/>
            <a:r>
              <a:rPr lang="zh-CN" altLang="zh-CN" dirty="0"/>
              <a:t>精通用网络来创建品牌、增加市场份额的专门</a:t>
            </a:r>
            <a:r>
              <a:rPr lang="zh-CN" altLang="zh-CN" dirty="0" smtClean="0"/>
              <a:t>技术</a:t>
            </a:r>
            <a:endParaRPr lang="en-US" dirty="0" smtClean="0"/>
          </a:p>
          <a:p>
            <a:pPr lvl="2"/>
            <a:r>
              <a:rPr lang="zh-CN" altLang="en-US" dirty="0" smtClean="0"/>
              <a:t>使用网站和</a:t>
            </a:r>
            <a:r>
              <a:rPr lang="zh-CN" altLang="zh-CN" dirty="0" smtClean="0"/>
              <a:t>其它</a:t>
            </a:r>
            <a:r>
              <a:rPr lang="zh-CN" altLang="zh-CN" dirty="0"/>
              <a:t>网络营销</a:t>
            </a:r>
            <a:r>
              <a:rPr lang="zh-CN" altLang="zh-CN" dirty="0" smtClean="0"/>
              <a:t>工具</a:t>
            </a:r>
            <a:r>
              <a:rPr lang="en-US" dirty="0" smtClean="0"/>
              <a:t>: </a:t>
            </a:r>
            <a:r>
              <a:rPr lang="zh-CN" altLang="en-US" dirty="0" smtClean="0"/>
              <a:t>电子邮件营销</a:t>
            </a:r>
            <a:endParaRPr lang="en-US" dirty="0" smtClean="0"/>
          </a:p>
          <a:p>
            <a:pPr eaLnBrk="1" hangingPunct="1"/>
            <a:r>
              <a:rPr lang="zh-CN" altLang="zh-CN" dirty="0"/>
              <a:t>客户</a:t>
            </a:r>
            <a:r>
              <a:rPr lang="zh-CN" altLang="zh-CN" dirty="0" smtClean="0"/>
              <a:t>服务</a:t>
            </a:r>
            <a:r>
              <a:rPr lang="zh-CN" altLang="en-US" dirty="0" smtClean="0"/>
              <a:t>人员</a:t>
            </a:r>
            <a:endParaRPr lang="en-US" b="1" dirty="0" smtClean="0"/>
          </a:p>
          <a:p>
            <a:pPr lvl="1" eaLnBrk="1" hangingPunct="1"/>
            <a:r>
              <a:rPr lang="zh-CN" altLang="zh-CN" dirty="0"/>
              <a:t>在电子商务运营中</a:t>
            </a:r>
            <a:r>
              <a:rPr lang="zh-CN" altLang="zh-CN" dirty="0" smtClean="0"/>
              <a:t>帮助</a:t>
            </a:r>
            <a:r>
              <a:rPr lang="zh-CN" altLang="zh-CN" dirty="0"/>
              <a:t>设计和应用客户关系</a:t>
            </a:r>
            <a:r>
              <a:rPr lang="zh-CN" altLang="zh-CN" dirty="0" smtClean="0"/>
              <a:t>管理</a:t>
            </a:r>
            <a:endParaRPr lang="en-US" dirty="0" smtClean="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62</a:t>
            </a:fld>
            <a:endParaRPr lang="en-US"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54E5BFCB-A1A6-4766-A337-C4C9DE09F85C}" type="slidenum">
              <a:rPr lang="en-US" smtClean="0"/>
              <a:pPr/>
              <a:t>63</a:t>
            </a:fld>
            <a:endParaRPr lang="en-US" dirty="0" smtClean="0"/>
          </a:p>
        </p:txBody>
      </p:sp>
      <p:sp>
        <p:nvSpPr>
          <p:cNvPr id="66564" name="Rectangle 2"/>
          <p:cNvSpPr>
            <a:spLocks noGrp="1" noChangeArrowheads="1"/>
          </p:cNvSpPr>
          <p:nvPr>
            <p:ph type="title"/>
          </p:nvPr>
        </p:nvSpPr>
        <p:spPr/>
        <p:txBody>
          <a:bodyPr/>
          <a:lstStyle/>
          <a:p>
            <a:pPr eaLnBrk="1" hangingPunct="1"/>
            <a:r>
              <a:rPr lang="en-US" altLang="zh-CN" dirty="0" smtClean="0"/>
              <a:t>10.3.3  </a:t>
            </a:r>
            <a:r>
              <a:rPr lang="zh-CN" altLang="zh-CN" dirty="0" smtClean="0"/>
              <a:t>为</a:t>
            </a:r>
            <a:r>
              <a:rPr lang="zh-CN" altLang="zh-CN" dirty="0"/>
              <a:t>电子商务配备人员</a:t>
            </a:r>
            <a:r>
              <a:rPr lang="zh-CN" altLang="en-US" dirty="0"/>
              <a:t>（续）</a:t>
            </a:r>
            <a:endParaRPr lang="en-US" dirty="0" smtClean="0"/>
          </a:p>
        </p:txBody>
      </p:sp>
      <p:sp>
        <p:nvSpPr>
          <p:cNvPr id="66565" name="Rectangle 3"/>
          <p:cNvSpPr>
            <a:spLocks noGrp="1" noChangeArrowheads="1"/>
          </p:cNvSpPr>
          <p:nvPr>
            <p:ph type="body" idx="1"/>
          </p:nvPr>
        </p:nvSpPr>
        <p:spPr/>
        <p:txBody>
          <a:bodyPr/>
          <a:lstStyle/>
          <a:p>
            <a:pPr eaLnBrk="1" hangingPunct="1"/>
            <a:r>
              <a:rPr lang="zh-CN" altLang="zh-CN" dirty="0"/>
              <a:t>呼叫</a:t>
            </a:r>
            <a:r>
              <a:rPr lang="zh-CN" altLang="zh-CN" dirty="0" smtClean="0"/>
              <a:t>中心</a:t>
            </a:r>
            <a:endParaRPr lang="en-US" b="1" dirty="0" smtClean="0"/>
          </a:p>
          <a:p>
            <a:pPr lvl="1" eaLnBrk="1" hangingPunct="1"/>
            <a:r>
              <a:rPr lang="zh-CN" altLang="zh-CN" dirty="0"/>
              <a:t>为其他公司处理客户电话和电子邮件的</a:t>
            </a:r>
            <a:r>
              <a:rPr lang="zh-CN" altLang="zh-CN" dirty="0" smtClean="0"/>
              <a:t>公司</a:t>
            </a:r>
            <a:endParaRPr lang="en-US" dirty="0" smtClean="0"/>
          </a:p>
          <a:p>
            <a:pPr lvl="1" eaLnBrk="1" hangingPunct="1"/>
            <a:r>
              <a:rPr lang="zh-CN" altLang="zh-CN" dirty="0"/>
              <a:t>对客户询问量不大的小企业来说，外包给呼叫中心比自己建立内部呼叫中心要</a:t>
            </a:r>
            <a:r>
              <a:rPr lang="zh-CN" altLang="zh-CN" dirty="0" smtClean="0"/>
              <a:t>划算</a:t>
            </a:r>
            <a:endParaRPr lang="en-US" dirty="0" smtClean="0"/>
          </a:p>
          <a:p>
            <a:pPr eaLnBrk="1" hangingPunct="1"/>
            <a:r>
              <a:rPr lang="zh-CN" altLang="zh-CN" dirty="0"/>
              <a:t>系统</a:t>
            </a:r>
            <a:r>
              <a:rPr lang="zh-CN" altLang="zh-CN" dirty="0" smtClean="0"/>
              <a:t>管理员</a:t>
            </a:r>
            <a:endParaRPr lang="en-US" dirty="0" smtClean="0"/>
          </a:p>
          <a:p>
            <a:pPr lvl="1" eaLnBrk="1" hangingPunct="1"/>
            <a:r>
              <a:rPr lang="zh-CN" altLang="zh-CN" dirty="0"/>
              <a:t>负责保障系统的可靠和安全</a:t>
            </a:r>
            <a:r>
              <a:rPr lang="zh-CN" altLang="zh-CN" dirty="0" smtClean="0"/>
              <a:t>运转</a:t>
            </a:r>
            <a:endParaRPr lang="en-US" dirty="0" smtClean="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B9C181A2-AAAF-4DC6-ADA9-1D5A79C26F5F}" type="slidenum">
              <a:rPr lang="en-US" sz="1400"/>
              <a:pPr algn="r" eaLnBrk="1" hangingPunct="1"/>
              <a:t>64</a:t>
            </a:fld>
            <a:endParaRPr lang="en-US" sz="1400" dirty="0"/>
          </a:p>
        </p:txBody>
      </p:sp>
      <p:sp>
        <p:nvSpPr>
          <p:cNvPr id="67588" name="Rectangle 2"/>
          <p:cNvSpPr>
            <a:spLocks noGrp="1" noChangeArrowheads="1"/>
          </p:cNvSpPr>
          <p:nvPr>
            <p:ph type="title" idx="4294967295"/>
          </p:nvPr>
        </p:nvSpPr>
        <p:spPr/>
        <p:txBody>
          <a:bodyPr/>
          <a:lstStyle/>
          <a:p>
            <a:pPr eaLnBrk="1" hangingPunct="1"/>
            <a:r>
              <a:rPr lang="en-US" altLang="zh-CN" dirty="0" smtClean="0"/>
              <a:t>10.3.3  </a:t>
            </a:r>
            <a:r>
              <a:rPr lang="zh-CN" altLang="zh-CN" dirty="0" smtClean="0"/>
              <a:t>为</a:t>
            </a:r>
            <a:r>
              <a:rPr lang="zh-CN" altLang="zh-CN" dirty="0"/>
              <a:t>电子商务配备人员</a:t>
            </a:r>
            <a:r>
              <a:rPr lang="zh-CN" altLang="en-US" dirty="0"/>
              <a:t>（续）</a:t>
            </a:r>
            <a:endParaRPr lang="en-US" dirty="0" smtClean="0"/>
          </a:p>
        </p:txBody>
      </p:sp>
      <p:sp>
        <p:nvSpPr>
          <p:cNvPr id="67589" name="Rectangle 3"/>
          <p:cNvSpPr>
            <a:spLocks noGrp="1" noChangeArrowheads="1"/>
          </p:cNvSpPr>
          <p:nvPr>
            <p:ph type="body" idx="4294967295"/>
          </p:nvPr>
        </p:nvSpPr>
        <p:spPr/>
        <p:txBody>
          <a:bodyPr/>
          <a:lstStyle/>
          <a:p>
            <a:r>
              <a:rPr lang="zh-CN" altLang="zh-CN" dirty="0"/>
              <a:t>网络</a:t>
            </a:r>
            <a:r>
              <a:rPr lang="zh-CN" altLang="zh-CN" dirty="0" smtClean="0"/>
              <a:t>操作</a:t>
            </a:r>
            <a:r>
              <a:rPr lang="zh-CN" altLang="en-US" dirty="0" smtClean="0"/>
              <a:t>人员</a:t>
            </a:r>
            <a:r>
              <a:rPr lang="zh-CN" altLang="zh-CN" dirty="0" smtClean="0"/>
              <a:t>职能包括</a:t>
            </a:r>
            <a:r>
              <a:rPr lang="en-US" dirty="0" smtClean="0"/>
              <a:t>:</a:t>
            </a:r>
          </a:p>
          <a:p>
            <a:pPr lvl="1"/>
            <a:r>
              <a:rPr lang="zh-CN" altLang="zh-CN" dirty="0"/>
              <a:t>预测和监控</a:t>
            </a:r>
            <a:r>
              <a:rPr lang="zh-CN" altLang="zh-CN" dirty="0" smtClean="0"/>
              <a:t>负荷</a:t>
            </a:r>
            <a:endParaRPr lang="en-US" altLang="zh-CN" dirty="0" smtClean="0"/>
          </a:p>
          <a:p>
            <a:pPr lvl="1"/>
            <a:r>
              <a:rPr lang="zh-CN" altLang="zh-CN" dirty="0" smtClean="0"/>
              <a:t>解决</a:t>
            </a:r>
            <a:r>
              <a:rPr lang="zh-CN" altLang="zh-CN" dirty="0"/>
              <a:t>网络出现的</a:t>
            </a:r>
            <a:r>
              <a:rPr lang="zh-CN" altLang="zh-CN" dirty="0" smtClean="0"/>
              <a:t>问题</a:t>
            </a:r>
            <a:endParaRPr lang="en-US" altLang="zh-CN" dirty="0" smtClean="0"/>
          </a:p>
          <a:p>
            <a:pPr lvl="1"/>
            <a:r>
              <a:rPr lang="zh-CN" altLang="zh-CN" dirty="0" smtClean="0"/>
              <a:t>设计</a:t>
            </a:r>
            <a:r>
              <a:rPr lang="zh-CN" altLang="zh-CN" dirty="0"/>
              <a:t>和应用容错</a:t>
            </a:r>
            <a:r>
              <a:rPr lang="zh-CN" altLang="zh-CN" dirty="0" smtClean="0"/>
              <a:t>技术</a:t>
            </a:r>
            <a:endParaRPr lang="en-US" altLang="zh-CN" dirty="0" smtClean="0"/>
          </a:p>
          <a:p>
            <a:pPr lvl="1"/>
            <a:r>
              <a:rPr lang="zh-CN" altLang="zh-CN" dirty="0" smtClean="0"/>
              <a:t>管理</a:t>
            </a:r>
            <a:r>
              <a:rPr lang="zh-CN" altLang="zh-CN" dirty="0"/>
              <a:t>外包给服务商或电话公司的网络运行</a:t>
            </a:r>
            <a:r>
              <a:rPr lang="zh-CN" altLang="zh-CN" dirty="0" smtClean="0"/>
              <a:t>业务</a:t>
            </a:r>
            <a:endParaRPr lang="en-US" dirty="0" smtClean="0"/>
          </a:p>
        </p:txBody>
      </p:sp>
      <p:sp>
        <p:nvSpPr>
          <p:cNvPr id="3" name="Slide Number Placeholder 2"/>
          <p:cNvSpPr>
            <a:spLocks noGrp="1"/>
          </p:cNvSpPr>
          <p:nvPr>
            <p:ph type="sldNum" sz="quarter" idx="11"/>
          </p:nvPr>
        </p:nvSpPr>
        <p:spPr/>
        <p:txBody>
          <a:bodyPr/>
          <a:lstStyle/>
          <a:p>
            <a:pPr>
              <a:defRPr/>
            </a:pPr>
            <a:fld id="{0F1E56DA-E78E-4149-AC61-B68AD5073122}" type="slidenum">
              <a:rPr lang="en-US" smtClean="0"/>
              <a:pPr>
                <a:defRPr/>
              </a:pPr>
              <a:t>64</a:t>
            </a:fld>
            <a:endParaRPr lang="en-US" dirty="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8D6973E-B79D-4E84-A05A-7424A2599993}" type="slidenum">
              <a:rPr lang="en-US" smtClean="0"/>
              <a:pPr/>
              <a:t>65</a:t>
            </a:fld>
            <a:endParaRPr lang="en-US" dirty="0" smtClean="0"/>
          </a:p>
        </p:txBody>
      </p:sp>
      <p:sp>
        <p:nvSpPr>
          <p:cNvPr id="68612" name="Rectangle 2"/>
          <p:cNvSpPr>
            <a:spLocks noGrp="1" noChangeArrowheads="1"/>
          </p:cNvSpPr>
          <p:nvPr>
            <p:ph type="title"/>
          </p:nvPr>
        </p:nvSpPr>
        <p:spPr/>
        <p:txBody>
          <a:bodyPr/>
          <a:lstStyle/>
          <a:p>
            <a:pPr eaLnBrk="1" hangingPunct="1"/>
            <a:r>
              <a:rPr lang="en-US" altLang="zh-CN" dirty="0" smtClean="0"/>
              <a:t>10.3.3  </a:t>
            </a:r>
            <a:r>
              <a:rPr lang="zh-CN" altLang="zh-CN" dirty="0" smtClean="0"/>
              <a:t>为</a:t>
            </a:r>
            <a:r>
              <a:rPr lang="zh-CN" altLang="zh-CN" dirty="0"/>
              <a:t>电子商务配备人员</a:t>
            </a:r>
            <a:r>
              <a:rPr lang="zh-CN" altLang="en-US" dirty="0"/>
              <a:t>（续）</a:t>
            </a:r>
            <a:endParaRPr lang="en-US" dirty="0" smtClean="0"/>
          </a:p>
        </p:txBody>
      </p:sp>
      <p:sp>
        <p:nvSpPr>
          <p:cNvPr id="68613" name="Rectangle 3"/>
          <p:cNvSpPr>
            <a:spLocks noGrp="1" noChangeArrowheads="1"/>
          </p:cNvSpPr>
          <p:nvPr>
            <p:ph type="body" idx="1"/>
          </p:nvPr>
        </p:nvSpPr>
        <p:spPr/>
        <p:txBody>
          <a:bodyPr/>
          <a:lstStyle/>
          <a:p>
            <a:pPr eaLnBrk="1" hangingPunct="1"/>
            <a:r>
              <a:rPr lang="zh-CN" altLang="zh-CN" dirty="0"/>
              <a:t>数据库</a:t>
            </a:r>
            <a:r>
              <a:rPr lang="zh-CN" altLang="zh-CN" dirty="0" smtClean="0"/>
              <a:t>管理</a:t>
            </a:r>
            <a:r>
              <a:rPr lang="zh-CN" altLang="zh-CN" dirty="0"/>
              <a:t>职能来</a:t>
            </a:r>
            <a:r>
              <a:rPr lang="zh-CN" altLang="zh-CN" dirty="0" smtClean="0"/>
              <a:t>支持</a:t>
            </a:r>
            <a:r>
              <a:rPr lang="zh-CN" altLang="en-US" dirty="0" smtClean="0"/>
              <a:t>的活动有</a:t>
            </a:r>
            <a:r>
              <a:rPr lang="en-US" dirty="0" smtClean="0"/>
              <a:t>:</a:t>
            </a:r>
          </a:p>
          <a:p>
            <a:pPr lvl="1" eaLnBrk="1" hangingPunct="1"/>
            <a:r>
              <a:rPr lang="zh-CN" altLang="zh-CN" dirty="0"/>
              <a:t>交易处理、订单输入、查询管理或后勤</a:t>
            </a:r>
            <a:r>
              <a:rPr lang="zh-CN" altLang="zh-CN" dirty="0" smtClean="0"/>
              <a:t>运输</a:t>
            </a:r>
            <a:endParaRPr lang="en-US" dirty="0" smtClean="0"/>
          </a:p>
          <a:p>
            <a:pPr lvl="1" eaLnBrk="1" hangingPunct="1"/>
            <a:r>
              <a:rPr lang="zh-CN" altLang="en-US" dirty="0" smtClean="0"/>
              <a:t>活动</a:t>
            </a:r>
            <a:r>
              <a:rPr lang="zh-CN" altLang="zh-CN" dirty="0" smtClean="0"/>
              <a:t>要求</a:t>
            </a:r>
            <a:r>
              <a:rPr lang="en-US" dirty="0" smtClean="0"/>
              <a:t>:</a:t>
            </a:r>
          </a:p>
          <a:p>
            <a:pPr lvl="2" eaLnBrk="1" hangingPunct="1"/>
            <a:r>
              <a:rPr lang="zh-CN" altLang="zh-CN" dirty="0"/>
              <a:t>将现有的数据库与网站集成</a:t>
            </a:r>
            <a:r>
              <a:rPr lang="zh-CN" altLang="zh-CN" dirty="0" smtClean="0"/>
              <a:t>起来</a:t>
            </a:r>
            <a:endParaRPr lang="en-US" altLang="zh-CN" dirty="0" smtClean="0"/>
          </a:p>
          <a:p>
            <a:pPr lvl="2" eaLnBrk="1" hangingPunct="1"/>
            <a:r>
              <a:rPr lang="zh-CN" altLang="zh-CN" dirty="0"/>
              <a:t>为开展电子商务而单独建立一个</a:t>
            </a:r>
            <a:r>
              <a:rPr lang="zh-CN" altLang="zh-CN" dirty="0" smtClean="0"/>
              <a:t>数据库</a:t>
            </a:r>
            <a:endParaRPr lang="en-US" dirty="0" smtClean="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r>
              <a:rPr lang="en-US" altLang="zh-CN" dirty="0" smtClean="0"/>
              <a:t>10.3.4  </a:t>
            </a:r>
            <a:r>
              <a:rPr lang="zh-CN" altLang="zh-CN" dirty="0" smtClean="0"/>
              <a:t>实施</a:t>
            </a:r>
            <a:r>
              <a:rPr lang="zh-CN" altLang="zh-CN" dirty="0"/>
              <a:t>后</a:t>
            </a:r>
            <a:r>
              <a:rPr lang="zh-CN" altLang="zh-CN" dirty="0" smtClean="0"/>
              <a:t>审计</a:t>
            </a:r>
            <a:endParaRPr lang="en-US" dirty="0" smtClean="0"/>
          </a:p>
        </p:txBody>
      </p:sp>
      <p:sp>
        <p:nvSpPr>
          <p:cNvPr id="69635" name="Rectangle 3"/>
          <p:cNvSpPr>
            <a:spLocks noGrp="1" noChangeArrowheads="1"/>
          </p:cNvSpPr>
          <p:nvPr>
            <p:ph type="body" idx="1"/>
          </p:nvPr>
        </p:nvSpPr>
        <p:spPr/>
        <p:txBody>
          <a:bodyPr/>
          <a:lstStyle/>
          <a:p>
            <a:pPr>
              <a:lnSpc>
                <a:spcPct val="90000"/>
              </a:lnSpc>
            </a:pPr>
            <a:r>
              <a:rPr lang="zh-CN" altLang="zh-CN" b="1" dirty="0"/>
              <a:t>实施后</a:t>
            </a:r>
            <a:r>
              <a:rPr lang="zh-CN" altLang="zh-CN" b="1" dirty="0" smtClean="0"/>
              <a:t>审计</a:t>
            </a:r>
            <a:r>
              <a:rPr lang="en-US" dirty="0" smtClean="0"/>
              <a:t>(</a:t>
            </a:r>
            <a:r>
              <a:rPr lang="zh-CN" altLang="en-US" dirty="0" smtClean="0"/>
              <a:t>事后审计审查</a:t>
            </a:r>
            <a:r>
              <a:rPr lang="en-US" dirty="0" smtClean="0"/>
              <a:t>)</a:t>
            </a:r>
          </a:p>
          <a:p>
            <a:pPr lvl="1">
              <a:lnSpc>
                <a:spcPct val="90000"/>
              </a:lnSpc>
            </a:pPr>
            <a:r>
              <a:rPr lang="zh-CN" altLang="en-US" dirty="0" smtClean="0"/>
              <a:t>项目的</a:t>
            </a:r>
            <a:r>
              <a:rPr lang="zh-CN" altLang="zh-CN" dirty="0" smtClean="0"/>
              <a:t>正式复审</a:t>
            </a:r>
            <a:endParaRPr lang="en-US" dirty="0" smtClean="0"/>
          </a:p>
          <a:p>
            <a:pPr lvl="2">
              <a:lnSpc>
                <a:spcPct val="90000"/>
              </a:lnSpc>
            </a:pPr>
            <a:r>
              <a:rPr lang="zh-CN" altLang="zh-CN" dirty="0"/>
              <a:t>在项目运营后</a:t>
            </a:r>
            <a:r>
              <a:rPr lang="zh-CN" altLang="zh-CN" dirty="0" smtClean="0"/>
              <a:t>进行</a:t>
            </a:r>
            <a:endParaRPr lang="en-US" dirty="0" smtClean="0"/>
          </a:p>
          <a:p>
            <a:pPr>
              <a:lnSpc>
                <a:spcPct val="90000"/>
              </a:lnSpc>
            </a:pPr>
            <a:r>
              <a:rPr lang="zh-CN" altLang="zh-CN" dirty="0"/>
              <a:t>检查在项目计划阶段确立</a:t>
            </a:r>
            <a:r>
              <a:rPr lang="zh-CN" altLang="zh-CN" dirty="0" smtClean="0"/>
              <a:t>的</a:t>
            </a:r>
            <a:r>
              <a:rPr lang="zh-CN" altLang="en-US" dirty="0" smtClean="0"/>
              <a:t>各项内容</a:t>
            </a:r>
            <a:endParaRPr lang="en-US" dirty="0" smtClean="0"/>
          </a:p>
          <a:p>
            <a:pPr lvl="1">
              <a:lnSpc>
                <a:spcPct val="90000"/>
              </a:lnSpc>
            </a:pPr>
            <a:r>
              <a:rPr lang="zh-CN" altLang="zh-CN" dirty="0"/>
              <a:t>对比预定目标和</a:t>
            </a:r>
            <a:r>
              <a:rPr lang="zh-CN" altLang="zh-CN" dirty="0" smtClean="0"/>
              <a:t>实际情况</a:t>
            </a:r>
            <a:endParaRPr lang="en-US" dirty="0" smtClean="0"/>
          </a:p>
          <a:p>
            <a:pPr lvl="2">
              <a:lnSpc>
                <a:spcPct val="90000"/>
              </a:lnSpc>
            </a:pPr>
            <a:r>
              <a:rPr lang="zh-CN" altLang="zh-CN" dirty="0" smtClean="0"/>
              <a:t>目标、性能指标、预计成本和预计的完成日期</a:t>
            </a:r>
            <a:endParaRPr lang="en-US" dirty="0" smtClean="0"/>
          </a:p>
          <a:p>
            <a:pPr>
              <a:lnSpc>
                <a:spcPct val="90000"/>
              </a:lnSpc>
            </a:pPr>
            <a:r>
              <a:rPr lang="zh-CN" altLang="en-US" dirty="0" smtClean="0"/>
              <a:t>追究责任人的方法</a:t>
            </a:r>
            <a:endParaRPr lang="en-US" dirty="0" smtClean="0"/>
          </a:p>
          <a:p>
            <a:pPr lvl="1">
              <a:lnSpc>
                <a:spcPct val="90000"/>
              </a:lnSpc>
            </a:pPr>
            <a:r>
              <a:rPr lang="zh-CN" altLang="zh-CN" dirty="0" smtClean="0"/>
              <a:t>过去</a:t>
            </a:r>
            <a:r>
              <a:rPr lang="zh-CN" altLang="en-US" dirty="0" smtClean="0"/>
              <a:t>常用</a:t>
            </a:r>
            <a:endParaRPr lang="en-US" dirty="0" smtClean="0"/>
          </a:p>
          <a:p>
            <a:pPr lvl="1">
              <a:lnSpc>
                <a:spcPct val="90000"/>
              </a:lnSpc>
            </a:pPr>
            <a:r>
              <a:rPr lang="zh-CN" altLang="zh-CN" dirty="0"/>
              <a:t>要找出超支或延期的</a:t>
            </a:r>
            <a:r>
              <a:rPr lang="zh-CN" altLang="zh-CN" dirty="0" smtClean="0"/>
              <a:t>责任人</a:t>
            </a:r>
            <a:endParaRPr lang="en-US" dirty="0" smtClean="0"/>
          </a:p>
        </p:txBody>
      </p:sp>
      <p:sp>
        <p:nvSpPr>
          <p:cNvPr id="69637"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6E9DED53-530F-43D9-A67F-84AAE470D079}" type="slidenum">
              <a:rPr lang="en-US" smtClean="0"/>
              <a:pPr/>
              <a:t>66</a:t>
            </a:fld>
            <a:endParaRPr lang="en-US" dirty="0" smtClean="0"/>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title" idx="4294967295"/>
          </p:nvPr>
        </p:nvSpPr>
        <p:spPr/>
        <p:txBody>
          <a:bodyPr/>
          <a:lstStyle/>
          <a:p>
            <a:r>
              <a:rPr lang="en-US" altLang="zh-CN" dirty="0" smtClean="0"/>
              <a:t>10.3.4  </a:t>
            </a:r>
            <a:r>
              <a:rPr lang="zh-CN" altLang="zh-CN" dirty="0" smtClean="0"/>
              <a:t>实施</a:t>
            </a:r>
            <a:r>
              <a:rPr lang="zh-CN" altLang="zh-CN" dirty="0"/>
              <a:t>后</a:t>
            </a:r>
            <a:r>
              <a:rPr lang="zh-CN" altLang="zh-CN" dirty="0" smtClean="0"/>
              <a:t>审计</a:t>
            </a:r>
            <a:r>
              <a:rPr lang="zh-CN" altLang="en-US" dirty="0" smtClean="0"/>
              <a:t>（续）</a:t>
            </a:r>
            <a:endParaRPr lang="en-US" dirty="0" smtClean="0"/>
          </a:p>
        </p:txBody>
      </p:sp>
      <p:sp>
        <p:nvSpPr>
          <p:cNvPr id="70659" name="Rectangle 8"/>
          <p:cNvSpPr>
            <a:spLocks noGrp="1" noChangeArrowheads="1"/>
          </p:cNvSpPr>
          <p:nvPr>
            <p:ph type="body" idx="4294967295"/>
          </p:nvPr>
        </p:nvSpPr>
        <p:spPr/>
        <p:txBody>
          <a:bodyPr/>
          <a:lstStyle/>
          <a:p>
            <a:r>
              <a:rPr lang="zh-CN" altLang="en-US" dirty="0" smtClean="0"/>
              <a:t>现在普遍常用策略反馈</a:t>
            </a:r>
            <a:endParaRPr lang="en-US" dirty="0" smtClean="0"/>
          </a:p>
          <a:p>
            <a:pPr lvl="1"/>
            <a:r>
              <a:rPr lang="zh-CN" altLang="en-US" dirty="0" smtClean="0"/>
              <a:t>获得有价值的信息</a:t>
            </a:r>
            <a:endParaRPr lang="en-US" dirty="0" smtClean="0"/>
          </a:p>
          <a:p>
            <a:pPr lvl="2"/>
            <a:r>
              <a:rPr lang="zh-CN" altLang="en-US" dirty="0" smtClean="0"/>
              <a:t>对计划将来的项目有帮助</a:t>
            </a:r>
            <a:endParaRPr lang="en-US" dirty="0" smtClean="0"/>
          </a:p>
          <a:p>
            <a:pPr lvl="2"/>
            <a:r>
              <a:rPr lang="zh-CN" altLang="en-US" dirty="0" smtClean="0"/>
              <a:t>给参与者有意义的学习经验</a:t>
            </a:r>
            <a:endParaRPr lang="en-US" dirty="0" smtClean="0"/>
          </a:p>
          <a:p>
            <a:r>
              <a:rPr lang="zh-CN" altLang="zh-CN" dirty="0"/>
              <a:t>全面的审计</a:t>
            </a:r>
            <a:r>
              <a:rPr lang="zh-CN" altLang="zh-CN" dirty="0" smtClean="0"/>
              <a:t>报告</a:t>
            </a:r>
            <a:endParaRPr lang="en-US" dirty="0" smtClean="0"/>
          </a:p>
          <a:p>
            <a:pPr lvl="1"/>
            <a:r>
              <a:rPr lang="zh-CN" altLang="zh-CN" dirty="0"/>
              <a:t>分析项目整体</a:t>
            </a:r>
            <a:r>
              <a:rPr lang="zh-CN" altLang="zh-CN" dirty="0" smtClean="0"/>
              <a:t>效果</a:t>
            </a:r>
            <a:endParaRPr lang="en-US" dirty="0" smtClean="0"/>
          </a:p>
          <a:p>
            <a:pPr lvl="2"/>
            <a:r>
              <a:rPr lang="zh-CN" altLang="zh-CN" dirty="0"/>
              <a:t>项目管理</a:t>
            </a:r>
            <a:r>
              <a:rPr lang="zh-CN" altLang="zh-CN" dirty="0" smtClean="0"/>
              <a:t>水平</a:t>
            </a:r>
            <a:endParaRPr lang="en-US" altLang="zh-CN" dirty="0" smtClean="0"/>
          </a:p>
          <a:p>
            <a:pPr lvl="2"/>
            <a:r>
              <a:rPr lang="zh-CN" altLang="zh-CN" dirty="0" smtClean="0"/>
              <a:t>组织</a:t>
            </a:r>
            <a:r>
              <a:rPr lang="zh-CN" altLang="zh-CN" dirty="0"/>
              <a:t>结构是否适合</a:t>
            </a:r>
            <a:r>
              <a:rPr lang="zh-CN" altLang="zh-CN" dirty="0" smtClean="0"/>
              <a:t>项目</a:t>
            </a:r>
            <a:r>
              <a:rPr lang="en-US" dirty="0" smtClean="0"/>
              <a:t> </a:t>
            </a:r>
          </a:p>
          <a:p>
            <a:pPr lvl="2"/>
            <a:r>
              <a:rPr lang="zh-CN" altLang="zh-CN" dirty="0"/>
              <a:t>项目组的</a:t>
            </a:r>
            <a:r>
              <a:rPr lang="zh-CN" altLang="zh-CN" dirty="0" smtClean="0"/>
              <a:t>绩</a:t>
            </a:r>
            <a:endParaRPr lang="en-US" dirty="0" smtClean="0"/>
          </a:p>
          <a:p>
            <a:pPr lvl="1"/>
            <a:r>
              <a:rPr lang="zh-CN" altLang="zh-CN" dirty="0"/>
              <a:t>应对比项目的目标和实际</a:t>
            </a:r>
            <a:r>
              <a:rPr lang="zh-CN" altLang="zh-CN" dirty="0" smtClean="0"/>
              <a:t>结果</a:t>
            </a:r>
            <a:endParaRPr lang="en-US" dirty="0" smtClean="0"/>
          </a:p>
        </p:txBody>
      </p:sp>
      <p:sp>
        <p:nvSpPr>
          <p:cNvPr id="70661"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FF5AA82-6263-44C0-9BB9-01C213DDB38A}" type="slidenum">
              <a:rPr lang="en-US" smtClean="0"/>
              <a:pPr/>
              <a:t>67</a:t>
            </a:fld>
            <a:endParaRPr lang="en-US" dirty="0" smtClean="0"/>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4"/>
          <p:cNvSpPr>
            <a:spLocks noGrp="1" noChangeArrowheads="1"/>
          </p:cNvSpPr>
          <p:nvPr>
            <p:ph type="title"/>
          </p:nvPr>
        </p:nvSpPr>
        <p:spPr/>
        <p:txBody>
          <a:bodyPr/>
          <a:lstStyle/>
          <a:p>
            <a:r>
              <a:rPr lang="en-US" altLang="zh-CN" dirty="0" smtClean="0"/>
              <a:t>10.3.5  </a:t>
            </a:r>
            <a:r>
              <a:rPr lang="zh-CN" altLang="zh-CN" dirty="0" smtClean="0"/>
              <a:t>变革</a:t>
            </a:r>
            <a:r>
              <a:rPr lang="zh-CN" altLang="zh-CN" dirty="0"/>
              <a:t>管理</a:t>
            </a:r>
          </a:p>
        </p:txBody>
      </p:sp>
      <p:sp>
        <p:nvSpPr>
          <p:cNvPr id="71683" name="Rectangle 5"/>
          <p:cNvSpPr>
            <a:spLocks noGrp="1" noChangeArrowheads="1"/>
          </p:cNvSpPr>
          <p:nvPr>
            <p:ph type="body" idx="1"/>
          </p:nvPr>
        </p:nvSpPr>
        <p:spPr/>
        <p:txBody>
          <a:bodyPr/>
          <a:lstStyle/>
          <a:p>
            <a:r>
              <a:rPr lang="zh-CN" altLang="zh-CN" dirty="0"/>
              <a:t>任何信息系统项目都会带来</a:t>
            </a:r>
            <a:r>
              <a:rPr lang="zh-CN" altLang="zh-CN" dirty="0" smtClean="0"/>
              <a:t>变革</a:t>
            </a:r>
            <a:endParaRPr lang="en-US" dirty="0" smtClean="0"/>
          </a:p>
          <a:p>
            <a:r>
              <a:rPr lang="zh-CN" altLang="en-US" dirty="0" smtClean="0"/>
              <a:t>员工关心</a:t>
            </a:r>
            <a:endParaRPr lang="en-US" dirty="0" smtClean="0"/>
          </a:p>
          <a:p>
            <a:pPr lvl="1"/>
            <a:r>
              <a:rPr lang="zh-CN" altLang="zh-CN" dirty="0"/>
              <a:t>自己是否具备应对这些变革的能力以及继续完成本职工作的</a:t>
            </a:r>
            <a:r>
              <a:rPr lang="zh-CN" altLang="zh-CN" dirty="0" smtClean="0"/>
              <a:t>能力</a:t>
            </a:r>
            <a:r>
              <a:rPr lang="zh-CN" altLang="en-US" dirty="0" smtClean="0"/>
              <a:t>和工作安全</a:t>
            </a:r>
            <a:endParaRPr lang="en-US" dirty="0" smtClean="0"/>
          </a:p>
          <a:p>
            <a:r>
              <a:rPr lang="zh-CN" altLang="zh-CN" dirty="0"/>
              <a:t>焦虑会增大员工的</a:t>
            </a:r>
            <a:r>
              <a:rPr lang="zh-CN" altLang="zh-CN" dirty="0" smtClean="0"/>
              <a:t>工作压力</a:t>
            </a:r>
            <a:endParaRPr lang="en-US" dirty="0" smtClean="0"/>
          </a:p>
          <a:p>
            <a:r>
              <a:rPr lang="zh-CN" altLang="zh-CN" dirty="0"/>
              <a:t>变革</a:t>
            </a:r>
            <a:r>
              <a:rPr lang="zh-CN" altLang="zh-CN" dirty="0" smtClean="0"/>
              <a:t>管理</a:t>
            </a:r>
            <a:endParaRPr lang="en-US" b="1" dirty="0" smtClean="0"/>
          </a:p>
          <a:p>
            <a:pPr lvl="1"/>
            <a:r>
              <a:rPr lang="zh-CN" altLang="zh-CN" dirty="0"/>
              <a:t>帮助员工应对突如其来的</a:t>
            </a:r>
            <a:r>
              <a:rPr lang="zh-CN" altLang="zh-CN" dirty="0" smtClean="0"/>
              <a:t>变化</a:t>
            </a:r>
            <a:endParaRPr lang="en-US" dirty="0" smtClean="0"/>
          </a:p>
          <a:p>
            <a:pPr lvl="2"/>
            <a:r>
              <a:rPr lang="zh-CN" altLang="zh-CN" dirty="0" smtClean="0"/>
              <a:t>让</a:t>
            </a:r>
            <a:r>
              <a:rPr lang="zh-CN" altLang="zh-CN" dirty="0"/>
              <a:t>员工参与变革决策、让员工参与制定变革的计划以及其他让员工感到自己参与变革的</a:t>
            </a:r>
            <a:r>
              <a:rPr lang="zh-CN" altLang="zh-CN" dirty="0" smtClean="0"/>
              <a:t>技巧</a:t>
            </a:r>
            <a:endParaRPr lang="en-US" dirty="0" smtClean="0"/>
          </a:p>
          <a:p>
            <a:pPr lvl="2"/>
            <a:r>
              <a:rPr lang="zh-CN" altLang="zh-CN" dirty="0"/>
              <a:t>帮助员工战胜恐惧，减少</a:t>
            </a:r>
            <a:r>
              <a:rPr lang="zh-CN" altLang="zh-CN" dirty="0" smtClean="0"/>
              <a:t>压力</a:t>
            </a:r>
            <a:endParaRPr lang="en-US" dirty="0" smtClean="0"/>
          </a:p>
        </p:txBody>
      </p:sp>
      <p:sp>
        <p:nvSpPr>
          <p:cNvPr id="71685" name="Slide Number Placeholder 4"/>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fld id="{81608A21-DE32-43EA-92AE-61384D08C3C0}" type="slidenum">
              <a:rPr lang="en-US" sz="1400"/>
              <a:pPr algn="r" eaLnBrk="1" hangingPunct="1"/>
              <a:t>68</a:t>
            </a:fld>
            <a:endParaRPr lang="en-US" sz="1400" dirty="0"/>
          </a:p>
        </p:txBody>
      </p:sp>
      <p:sp>
        <p:nvSpPr>
          <p:cNvPr id="3" name="Slide Number Placeholder 2"/>
          <p:cNvSpPr>
            <a:spLocks noGrp="1"/>
          </p:cNvSpPr>
          <p:nvPr>
            <p:ph type="sldNum" sz="quarter" idx="11"/>
          </p:nvPr>
        </p:nvSpPr>
        <p:spPr/>
        <p:txBody>
          <a:bodyPr/>
          <a:lstStyle/>
          <a:p>
            <a:pPr>
              <a:defRPr/>
            </a:pPr>
            <a:fld id="{D99709AA-E14E-489B-9DC7-D08F7166EE99}" type="slidenum">
              <a:rPr lang="en-US" smtClean="0"/>
              <a:pPr>
                <a:defRPr/>
              </a:pPr>
              <a:t>68</a:t>
            </a:fld>
            <a:endParaRPr lang="en-US" dirty="0"/>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title" idx="4294967295"/>
          </p:nvPr>
        </p:nvSpPr>
        <p:spPr/>
        <p:txBody>
          <a:bodyPr/>
          <a:lstStyle/>
          <a:p>
            <a:r>
              <a:rPr lang="zh-CN" altLang="en-US" dirty="0" smtClean="0"/>
              <a:t>小结</a:t>
            </a:r>
            <a:endParaRPr lang="en-US" dirty="0" smtClean="0"/>
          </a:p>
        </p:txBody>
      </p:sp>
      <p:sp>
        <p:nvSpPr>
          <p:cNvPr id="72707" name="Rectangle 8"/>
          <p:cNvSpPr>
            <a:spLocks noGrp="1" noChangeArrowheads="1"/>
          </p:cNvSpPr>
          <p:nvPr>
            <p:ph type="body" idx="4294967295"/>
          </p:nvPr>
        </p:nvSpPr>
        <p:spPr/>
        <p:txBody>
          <a:bodyPr/>
          <a:lstStyle/>
          <a:p>
            <a:r>
              <a:rPr lang="zh-CN" altLang="zh-CN" dirty="0"/>
              <a:t>实施电子商务商业计划的关键</a:t>
            </a:r>
            <a:r>
              <a:rPr lang="zh-CN" altLang="zh-CN" dirty="0" smtClean="0"/>
              <a:t>因素</a:t>
            </a:r>
            <a:endParaRPr lang="en-US" dirty="0" smtClean="0"/>
          </a:p>
          <a:p>
            <a:pPr lvl="1"/>
            <a:r>
              <a:rPr lang="zh-CN" altLang="zh-CN" dirty="0" smtClean="0"/>
              <a:t>设定</a:t>
            </a:r>
            <a:r>
              <a:rPr lang="zh-CN" altLang="en-US" dirty="0" smtClean="0"/>
              <a:t>可测量的</a:t>
            </a:r>
            <a:r>
              <a:rPr lang="zh-CN" altLang="zh-CN" dirty="0" smtClean="0"/>
              <a:t>目标</a:t>
            </a:r>
            <a:r>
              <a:rPr lang="zh-CN" altLang="en-US" dirty="0" smtClean="0"/>
              <a:t>项</a:t>
            </a:r>
            <a:endParaRPr lang="en-US" dirty="0" smtClean="0"/>
          </a:p>
          <a:p>
            <a:pPr lvl="2"/>
            <a:r>
              <a:rPr lang="zh-CN" altLang="en-US" dirty="0" smtClean="0"/>
              <a:t>分解自项目的总体目标</a:t>
            </a:r>
            <a:endParaRPr lang="en-US" dirty="0" smtClean="0"/>
          </a:p>
          <a:p>
            <a:pPr lvl="2"/>
            <a:r>
              <a:rPr lang="zh-CN" altLang="en-US" dirty="0" smtClean="0"/>
              <a:t>包括计划的收益和计划的成本</a:t>
            </a:r>
            <a:endParaRPr lang="en-US" dirty="0" smtClean="0"/>
          </a:p>
          <a:p>
            <a:pPr lvl="1"/>
            <a:r>
              <a:rPr lang="zh-CN" altLang="en-US" dirty="0" smtClean="0"/>
              <a:t>评估成本</a:t>
            </a:r>
            <a:r>
              <a:rPr lang="en-US" altLang="zh-CN" dirty="0" smtClean="0"/>
              <a:t>-</a:t>
            </a:r>
            <a:r>
              <a:rPr lang="zh-CN" altLang="en-US" dirty="0" smtClean="0"/>
              <a:t>收益</a:t>
            </a:r>
            <a:endParaRPr lang="en-US" dirty="0" smtClean="0"/>
          </a:p>
          <a:p>
            <a:pPr lvl="2"/>
            <a:r>
              <a:rPr lang="en-US" dirty="0" smtClean="0"/>
              <a:t>ROI </a:t>
            </a:r>
            <a:r>
              <a:rPr lang="zh-CN" altLang="en-US" dirty="0" smtClean="0"/>
              <a:t>评估技术</a:t>
            </a:r>
            <a:endParaRPr lang="en-US" dirty="0" smtClean="0"/>
          </a:p>
          <a:p>
            <a:pPr lvl="1"/>
            <a:r>
              <a:rPr lang="zh-CN" altLang="en-US" dirty="0" smtClean="0"/>
              <a:t>确定外包策略和人员配备</a:t>
            </a:r>
            <a:endParaRPr lang="en-US" dirty="0" smtClean="0"/>
          </a:p>
          <a:p>
            <a:pPr lvl="1"/>
            <a:r>
              <a:rPr lang="zh-CN" altLang="en-US" dirty="0" smtClean="0"/>
              <a:t>从项目经验中学习</a:t>
            </a:r>
            <a:endParaRPr lang="en-US" dirty="0" smtClean="0"/>
          </a:p>
          <a:p>
            <a:pPr lvl="2"/>
            <a:r>
              <a:rPr lang="zh-CN" altLang="en-US" dirty="0" smtClean="0"/>
              <a:t>实施后审计</a:t>
            </a:r>
            <a:endParaRPr lang="en-US" dirty="0" smtClean="0"/>
          </a:p>
          <a:p>
            <a:pPr lvl="1"/>
            <a:endParaRPr lang="en-US" dirty="0" smtClean="0"/>
          </a:p>
          <a:p>
            <a:pPr lvl="1"/>
            <a:endParaRPr lang="en-US" dirty="0" smtClean="0"/>
          </a:p>
        </p:txBody>
      </p:sp>
      <p:sp>
        <p:nvSpPr>
          <p:cNvPr id="7270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400A30E-5353-4349-B9D9-CDF5C51CD02A}" type="slidenum">
              <a:rPr lang="en-US" smtClean="0"/>
              <a:pPr/>
              <a:t>69</a:t>
            </a:fld>
            <a:endParaRPr lang="en-US" dirty="0" smtClean="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z="3200" dirty="0" smtClean="0"/>
              <a:t>10.1.2  </a:t>
            </a:r>
            <a:r>
              <a:rPr lang="zh-CN" altLang="zh-CN" sz="3200" dirty="0" smtClean="0"/>
              <a:t>将</a:t>
            </a:r>
            <a:r>
              <a:rPr lang="zh-CN" altLang="zh-CN" sz="3200" dirty="0"/>
              <a:t>目标与企业战略衔接起来</a:t>
            </a:r>
            <a:r>
              <a:rPr lang="zh-CN" altLang="en-US" sz="3200" dirty="0"/>
              <a:t>（续）</a:t>
            </a:r>
            <a:endParaRPr lang="en-US" sz="3200" dirty="0"/>
          </a:p>
        </p:txBody>
      </p:sp>
      <p:sp>
        <p:nvSpPr>
          <p:cNvPr id="3" name="Content Placeholder 2"/>
          <p:cNvSpPr>
            <a:spLocks noGrp="1"/>
          </p:cNvSpPr>
          <p:nvPr>
            <p:ph idx="1"/>
          </p:nvPr>
        </p:nvSpPr>
        <p:spPr/>
        <p:txBody>
          <a:bodyPr/>
          <a:lstStyle/>
          <a:p>
            <a:r>
              <a:rPr lang="zh-CN" altLang="en-US" dirty="0" smtClean="0"/>
              <a:t>第三次电子商务浪潮中的活动</a:t>
            </a:r>
            <a:endParaRPr lang="en-US" dirty="0" smtClean="0"/>
          </a:p>
          <a:p>
            <a:pPr lvl="1"/>
            <a:r>
              <a:rPr lang="zh-CN" altLang="en-US" dirty="0" smtClean="0"/>
              <a:t>受到智能手机和平板设备的广泛应用的影响</a:t>
            </a:r>
            <a:endParaRPr lang="en-US" dirty="0" smtClean="0"/>
          </a:p>
          <a:p>
            <a:pPr lvl="2"/>
            <a:r>
              <a:rPr lang="zh-CN" altLang="en-US" dirty="0" smtClean="0"/>
              <a:t>更多地点可以访问网络</a:t>
            </a:r>
            <a:endParaRPr lang="en-US" dirty="0" smtClean="0"/>
          </a:p>
          <a:p>
            <a:pPr lvl="2"/>
            <a:r>
              <a:rPr lang="zh-CN" altLang="en-US" dirty="0" smtClean="0"/>
              <a:t>改变了</a:t>
            </a:r>
            <a:r>
              <a:rPr lang="zh-CN" altLang="zh-CN" dirty="0"/>
              <a:t>在线通讯</a:t>
            </a:r>
            <a:r>
              <a:rPr lang="zh-CN" altLang="en-US" dirty="0" smtClean="0"/>
              <a:t>的性质</a:t>
            </a:r>
            <a:endParaRPr lang="en-US" dirty="0" smtClean="0"/>
          </a:p>
          <a:p>
            <a:pPr lvl="1"/>
            <a:r>
              <a:rPr lang="zh-CN" altLang="en-US" dirty="0" smtClean="0"/>
              <a:t>技术效益更容易获得</a:t>
            </a:r>
            <a:endParaRPr lang="en-US" dirty="0" smtClean="0"/>
          </a:p>
          <a:p>
            <a:pPr lvl="2"/>
            <a:r>
              <a:rPr lang="zh-CN" altLang="en-US" dirty="0" smtClean="0"/>
              <a:t>例子</a:t>
            </a:r>
            <a:r>
              <a:rPr lang="en-US" dirty="0" smtClean="0"/>
              <a:t>: </a:t>
            </a:r>
            <a:r>
              <a:rPr lang="zh-CN" altLang="en-US" dirty="0" smtClean="0"/>
              <a:t>社交媒体工具</a:t>
            </a:r>
            <a:endParaRPr lang="en-US" dirty="0" smtClean="0"/>
          </a:p>
          <a:p>
            <a:pPr lvl="1"/>
            <a:r>
              <a:rPr lang="zh-CN" altLang="en-US" dirty="0" smtClean="0"/>
              <a:t>预期小型企业的电子商务活动会增加</a:t>
            </a:r>
            <a:endParaRPr lang="en-US" dirty="0" smtClean="0"/>
          </a:p>
          <a:p>
            <a:pPr lvl="2"/>
            <a:endParaRPr lang="en-US" dirty="0" smtClean="0"/>
          </a:p>
        </p:txBody>
      </p:sp>
      <p:sp>
        <p:nvSpPr>
          <p:cNvPr id="5" name="Slide Number Placeholder 4"/>
          <p:cNvSpPr>
            <a:spLocks noGrp="1"/>
          </p:cNvSpPr>
          <p:nvPr>
            <p:ph type="sldNum" sz="quarter" idx="11"/>
          </p:nvPr>
        </p:nvSpPr>
        <p:spPr/>
        <p:txBody>
          <a:bodyPr/>
          <a:lstStyle/>
          <a:p>
            <a:pPr>
              <a:defRPr/>
            </a:pPr>
            <a:fld id="{D99709AA-E14E-489B-9DC7-D08F7166EE99}" type="slidenum">
              <a:rPr lang="en-US" smtClean="0"/>
              <a:pPr>
                <a:defRPr/>
              </a:pPr>
              <a:t>7</a:t>
            </a:fld>
            <a:endParaRPr lang="en-US" dirty="0"/>
          </a:p>
        </p:txBody>
      </p:sp>
    </p:spTree>
    <p:extLst>
      <p:ext uri="{BB962C8B-B14F-4D97-AF65-F5344CB8AC3E}">
        <p14:creationId xmlns:p14="http://schemas.microsoft.com/office/powerpoint/2010/main" val="7591178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2629C6CE-6EAF-4AEA-8DDB-AA53F637B695}" type="slidenum">
              <a:rPr lang="en-US" smtClean="0"/>
              <a:pPr/>
              <a:t>8</a:t>
            </a:fld>
            <a:endParaRPr lang="en-US" dirty="0" smtClean="0"/>
          </a:p>
        </p:txBody>
      </p:sp>
      <p:sp>
        <p:nvSpPr>
          <p:cNvPr id="9220" name="Rectangle 7"/>
          <p:cNvSpPr>
            <a:spLocks noGrp="1" noChangeArrowheads="1"/>
          </p:cNvSpPr>
          <p:nvPr>
            <p:ph type="title" idx="4294967295"/>
          </p:nvPr>
        </p:nvSpPr>
        <p:spPr/>
        <p:txBody>
          <a:bodyPr/>
          <a:lstStyle/>
          <a:p>
            <a:r>
              <a:rPr lang="en-US" altLang="zh-CN" dirty="0" smtClean="0"/>
              <a:t>10.1.3  </a:t>
            </a:r>
            <a:r>
              <a:rPr lang="zh-CN" altLang="zh-CN" dirty="0" smtClean="0"/>
              <a:t>效益</a:t>
            </a:r>
            <a:r>
              <a:rPr lang="zh-CN" altLang="zh-CN" dirty="0"/>
              <a:t>的识别和</a:t>
            </a:r>
            <a:r>
              <a:rPr lang="zh-CN" altLang="zh-CN" dirty="0" smtClean="0"/>
              <a:t>衡量</a:t>
            </a:r>
            <a:endParaRPr lang="zh-CN" altLang="zh-CN" dirty="0"/>
          </a:p>
        </p:txBody>
      </p:sp>
      <p:sp>
        <p:nvSpPr>
          <p:cNvPr id="9221" name="Rectangle 8"/>
          <p:cNvSpPr>
            <a:spLocks noGrp="1" noChangeArrowheads="1"/>
          </p:cNvSpPr>
          <p:nvPr>
            <p:ph type="body" idx="4294967295"/>
          </p:nvPr>
        </p:nvSpPr>
        <p:spPr/>
        <p:txBody>
          <a:bodyPr/>
          <a:lstStyle/>
          <a:p>
            <a:r>
              <a:rPr lang="zh-CN" altLang="en-US" dirty="0" smtClean="0"/>
              <a:t>一些</a:t>
            </a:r>
            <a:r>
              <a:rPr lang="zh-CN" altLang="zh-CN" dirty="0" smtClean="0"/>
              <a:t>电子商务计划</a:t>
            </a:r>
            <a:endParaRPr lang="en-US" dirty="0" smtClean="0"/>
          </a:p>
          <a:p>
            <a:pPr lvl="1"/>
            <a:r>
              <a:rPr lang="zh-CN" altLang="zh-CN" dirty="0"/>
              <a:t>显而易见且容易</a:t>
            </a:r>
            <a:r>
              <a:rPr lang="zh-CN" altLang="zh-CN" dirty="0" smtClean="0"/>
              <a:t>测量</a:t>
            </a:r>
            <a:endParaRPr lang="en-US" dirty="0" smtClean="0"/>
          </a:p>
          <a:p>
            <a:pPr lvl="1"/>
            <a:r>
              <a:rPr lang="zh-CN" altLang="en-US" dirty="0" smtClean="0"/>
              <a:t>例子</a:t>
            </a:r>
            <a:r>
              <a:rPr lang="en-US" dirty="0" smtClean="0"/>
              <a:t>: </a:t>
            </a:r>
            <a:r>
              <a:rPr lang="zh-CN" altLang="zh-CN" dirty="0" smtClean="0"/>
              <a:t>提高</a:t>
            </a:r>
            <a:r>
              <a:rPr lang="zh-CN" altLang="zh-CN" dirty="0"/>
              <a:t>销售或</a:t>
            </a:r>
            <a:r>
              <a:rPr lang="zh-CN" altLang="zh-CN" dirty="0" smtClean="0"/>
              <a:t>降低成本</a:t>
            </a:r>
            <a:endParaRPr lang="en-US" dirty="0" smtClean="0"/>
          </a:p>
          <a:p>
            <a:r>
              <a:rPr lang="zh-CN" altLang="en-US" dirty="0" smtClean="0"/>
              <a:t>其它一些电子商务计划</a:t>
            </a:r>
            <a:r>
              <a:rPr lang="en-US" dirty="0" smtClean="0"/>
              <a:t> </a:t>
            </a:r>
          </a:p>
          <a:p>
            <a:pPr lvl="1"/>
            <a:r>
              <a:rPr lang="zh-CN" altLang="zh-CN" dirty="0"/>
              <a:t>很难</a:t>
            </a:r>
            <a:r>
              <a:rPr lang="zh-CN" altLang="zh-CN" dirty="0" smtClean="0"/>
              <a:t>测量</a:t>
            </a:r>
            <a:endParaRPr lang="en-US" dirty="0" smtClean="0"/>
          </a:p>
          <a:p>
            <a:pPr lvl="1"/>
            <a:r>
              <a:rPr lang="zh-CN" altLang="en-US" dirty="0" smtClean="0"/>
              <a:t>例子</a:t>
            </a:r>
            <a:r>
              <a:rPr lang="en-US" dirty="0" smtClean="0"/>
              <a:t>:</a:t>
            </a:r>
            <a:r>
              <a:rPr lang="zh-CN" altLang="zh-CN" dirty="0"/>
              <a:t>提高客户满意</a:t>
            </a:r>
            <a:r>
              <a:rPr lang="zh-CN" altLang="zh-CN" dirty="0" smtClean="0"/>
              <a:t>度</a:t>
            </a:r>
            <a:endParaRPr lang="en-US" dirty="0" smtClean="0"/>
          </a:p>
          <a:p>
            <a:r>
              <a:rPr lang="zh-CN" altLang="zh-CN" dirty="0"/>
              <a:t>确定效益</a:t>
            </a:r>
            <a:r>
              <a:rPr lang="zh-CN" altLang="zh-CN" dirty="0" smtClean="0"/>
              <a:t>目标</a:t>
            </a:r>
            <a:endParaRPr lang="en-US" dirty="0" smtClean="0"/>
          </a:p>
          <a:p>
            <a:pPr lvl="1"/>
            <a:r>
              <a:rPr lang="zh-CN" altLang="zh-CN" dirty="0"/>
              <a:t>设定一些可测量的</a:t>
            </a:r>
            <a:r>
              <a:rPr lang="zh-CN" altLang="zh-CN" dirty="0" smtClean="0"/>
              <a:t>目标</a:t>
            </a:r>
            <a:endParaRPr lang="en-US" dirty="0" smtClean="0"/>
          </a:p>
          <a:p>
            <a:pPr lvl="2"/>
            <a:r>
              <a:rPr lang="zh-CN" altLang="en-US" dirty="0" smtClean="0"/>
              <a:t>包括</a:t>
            </a:r>
            <a:endParaRPr lang="en-US"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p:cNvSpPr>
            <a:spLocks noGrp="1" noChangeArrowheads="1"/>
          </p:cNvSpPr>
          <p:nvPr>
            <p:ph type="title" idx="4294967295"/>
          </p:nvPr>
        </p:nvSpPr>
        <p:spPr/>
        <p:txBody>
          <a:bodyPr/>
          <a:lstStyle/>
          <a:p>
            <a:r>
              <a:rPr lang="en-US" altLang="zh-CN" dirty="0" smtClean="0"/>
              <a:t>10.1.3  </a:t>
            </a:r>
            <a:r>
              <a:rPr lang="zh-CN" altLang="zh-CN" dirty="0" smtClean="0"/>
              <a:t>效益</a:t>
            </a:r>
            <a:r>
              <a:rPr lang="zh-CN" altLang="zh-CN" dirty="0"/>
              <a:t>的识别和</a:t>
            </a:r>
            <a:r>
              <a:rPr lang="zh-CN" altLang="zh-CN" dirty="0" smtClean="0"/>
              <a:t>衡量</a:t>
            </a:r>
            <a:r>
              <a:rPr lang="zh-CN" altLang="en-US" dirty="0" smtClean="0"/>
              <a:t>（续）</a:t>
            </a:r>
            <a:endParaRPr lang="en-US" dirty="0" smtClean="0"/>
          </a:p>
        </p:txBody>
      </p:sp>
      <p:sp>
        <p:nvSpPr>
          <p:cNvPr id="10243" name="Rectangle 8"/>
          <p:cNvSpPr>
            <a:spLocks noGrp="1" noChangeArrowheads="1"/>
          </p:cNvSpPr>
          <p:nvPr>
            <p:ph type="body" idx="4294967295"/>
          </p:nvPr>
        </p:nvSpPr>
        <p:spPr/>
        <p:txBody>
          <a:bodyPr/>
          <a:lstStyle/>
          <a:p>
            <a:r>
              <a:rPr lang="zh-CN" altLang="zh-CN" dirty="0"/>
              <a:t>建立网站的目标是树立品牌或增强现有营销</a:t>
            </a:r>
            <a:r>
              <a:rPr lang="zh-CN" altLang="zh-CN" dirty="0" smtClean="0"/>
              <a:t>方案</a:t>
            </a:r>
            <a:endParaRPr lang="en-US" dirty="0" smtClean="0"/>
          </a:p>
          <a:p>
            <a:pPr lvl="1"/>
            <a:r>
              <a:rPr lang="zh-CN" altLang="zh-CN" dirty="0"/>
              <a:t>可根据提升品牌知名度来设定</a:t>
            </a:r>
            <a:r>
              <a:rPr lang="zh-CN" altLang="zh-CN" dirty="0" smtClean="0"/>
              <a:t>目标</a:t>
            </a:r>
            <a:endParaRPr lang="en-US" dirty="0" smtClean="0"/>
          </a:p>
          <a:p>
            <a:pPr lvl="2"/>
            <a:r>
              <a:rPr lang="zh-CN" altLang="zh-CN" dirty="0"/>
              <a:t>通过市场调查和民意测验来</a:t>
            </a:r>
            <a:r>
              <a:rPr lang="zh-CN" altLang="zh-CN" dirty="0" smtClean="0"/>
              <a:t>衡量</a:t>
            </a:r>
            <a:endParaRPr lang="en-US" dirty="0" smtClean="0"/>
          </a:p>
          <a:p>
            <a:r>
              <a:rPr lang="zh-CN" altLang="zh-CN" dirty="0"/>
              <a:t>想在网站上销售产品或</a:t>
            </a:r>
            <a:r>
              <a:rPr lang="zh-CN" altLang="zh-CN" dirty="0" smtClean="0"/>
              <a:t>服务</a:t>
            </a:r>
            <a:r>
              <a:rPr lang="zh-CN" altLang="en-US" dirty="0"/>
              <a:t>的</a:t>
            </a:r>
            <a:r>
              <a:rPr lang="zh-CN" altLang="en-US" dirty="0" smtClean="0"/>
              <a:t>公司</a:t>
            </a:r>
            <a:endParaRPr lang="en-US" dirty="0" smtClean="0"/>
          </a:p>
          <a:p>
            <a:pPr lvl="1"/>
            <a:r>
              <a:rPr lang="zh-CN" altLang="zh-CN" dirty="0"/>
              <a:t>可根据</a:t>
            </a:r>
            <a:r>
              <a:rPr lang="zh-CN" altLang="zh-CN" dirty="0" smtClean="0"/>
              <a:t>销售</a:t>
            </a:r>
            <a:r>
              <a:rPr lang="zh-CN" altLang="en-US" dirty="0" smtClean="0"/>
              <a:t>金额</a:t>
            </a:r>
            <a:r>
              <a:rPr lang="zh-CN" altLang="zh-CN" dirty="0" smtClean="0"/>
              <a:t>来衡量</a:t>
            </a:r>
            <a:endParaRPr lang="en-US" dirty="0" smtClean="0"/>
          </a:p>
          <a:p>
            <a:r>
              <a:rPr lang="zh-CN" altLang="en-US" dirty="0" smtClean="0"/>
              <a:t>衡量</a:t>
            </a:r>
            <a:r>
              <a:rPr lang="zh-CN" altLang="zh-CN" dirty="0" smtClean="0"/>
              <a:t>品牌</a:t>
            </a:r>
            <a:r>
              <a:rPr lang="zh-CN" altLang="zh-CN" dirty="0"/>
              <a:t>认知和销售的</a:t>
            </a:r>
            <a:r>
              <a:rPr lang="zh-CN" altLang="zh-CN" dirty="0" smtClean="0"/>
              <a:t>增加</a:t>
            </a:r>
            <a:r>
              <a:rPr lang="zh-CN" altLang="en-US" dirty="0" smtClean="0"/>
              <a:t>非常复杂</a:t>
            </a:r>
            <a:endParaRPr lang="en-US" dirty="0" smtClean="0"/>
          </a:p>
          <a:p>
            <a:pPr lvl="1"/>
            <a:r>
              <a:rPr lang="zh-CN" altLang="zh-CN" dirty="0"/>
              <a:t>可能是由公司同期开展的其他</a:t>
            </a:r>
            <a:r>
              <a:rPr lang="zh-CN" altLang="zh-CN" dirty="0" smtClean="0"/>
              <a:t>活动</a:t>
            </a:r>
            <a:endParaRPr lang="en-US" altLang="zh-CN" dirty="0" smtClean="0"/>
          </a:p>
          <a:p>
            <a:pPr lvl="1"/>
            <a:r>
              <a:rPr lang="zh-CN" altLang="zh-CN" dirty="0" smtClean="0"/>
              <a:t>或</a:t>
            </a:r>
            <a:r>
              <a:rPr lang="zh-CN" altLang="zh-CN" dirty="0"/>
              <a:t>经济环境的总体改善所导致</a:t>
            </a:r>
            <a:r>
              <a:rPr lang="zh-CN" altLang="zh-CN" dirty="0" smtClean="0"/>
              <a:t>的</a:t>
            </a:r>
            <a:endParaRPr lang="en-US" dirty="0" smtClean="0"/>
          </a:p>
        </p:txBody>
      </p:sp>
      <p:sp>
        <p:nvSpPr>
          <p:cNvPr id="10245"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7B330D59-0CC9-495A-BFEA-DB3F17623262}" type="slidenum">
              <a:rPr lang="en-US" smtClean="0"/>
              <a:pPr/>
              <a:t>9</a:t>
            </a:fld>
            <a:endParaRPr lang="en-US" dirty="0" smtClean="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Default Design">
  <a:themeElements>
    <a:clrScheme name="1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fontScheme name="1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1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3684</Words>
  <Application>Microsoft Office PowerPoint</Application>
  <PresentationFormat>全屏显示(4:3)</PresentationFormat>
  <Paragraphs>652</Paragraphs>
  <Slides>69</Slides>
  <Notes>69</Notes>
  <HiddenSlides>0</HiddenSlides>
  <MMClips>0</MMClips>
  <ScaleCrop>false</ScaleCrop>
  <HeadingPairs>
    <vt:vector size="4" baseType="variant">
      <vt:variant>
        <vt:lpstr>主题</vt:lpstr>
      </vt:variant>
      <vt:variant>
        <vt:i4>2</vt:i4>
      </vt:variant>
      <vt:variant>
        <vt:lpstr>幻灯片标题</vt:lpstr>
      </vt:variant>
      <vt:variant>
        <vt:i4>69</vt:i4>
      </vt:variant>
    </vt:vector>
  </HeadingPairs>
  <TitlesOfParts>
    <vt:vector size="71" baseType="lpstr">
      <vt:lpstr>Default Design</vt:lpstr>
      <vt:lpstr>1_Default Design</vt:lpstr>
      <vt:lpstr>电子商务 第10版</vt:lpstr>
      <vt:lpstr>学习目标</vt:lpstr>
      <vt:lpstr>10.1  电子商务的效益识别和成本估算</vt:lpstr>
      <vt:lpstr>10.1.1  确定目标</vt:lpstr>
      <vt:lpstr>10.1.2  将目标与企业战略衔接起来</vt:lpstr>
      <vt:lpstr>10.1.2  将目标与企业战略衔接起来（续）</vt:lpstr>
      <vt:lpstr>10.1.2  将目标与企业战略衔接起来（续）</vt:lpstr>
      <vt:lpstr>10.1.3  效益的识别和衡量</vt:lpstr>
      <vt:lpstr>10.1.3  效益的识别和衡量（续）</vt:lpstr>
      <vt:lpstr>10.1.3  效益的识别和衡量（续）</vt:lpstr>
      <vt:lpstr>10.1.3  效益的识别和衡量（续）</vt:lpstr>
      <vt:lpstr>10.1.3  效益的识别和衡量（续）</vt:lpstr>
      <vt:lpstr>10.1.3  效益的识别和衡量（续）</vt:lpstr>
      <vt:lpstr>10.1.4  识别和估计成本</vt:lpstr>
      <vt:lpstr>10.1.4  识别和估计成本（续）</vt:lpstr>
      <vt:lpstr>10.1.4  识别和估计成本（续）</vt:lpstr>
      <vt:lpstr>10.1.4  识别和估计成本（续）</vt:lpstr>
      <vt:lpstr>10.1.4  识别和估计成本（续）</vt:lpstr>
      <vt:lpstr>10.1.4  识别和估计成本（续）</vt:lpstr>
      <vt:lpstr>PowerPoint 演示文稿</vt:lpstr>
      <vt:lpstr>10.1.4  识别和估计成本（续）</vt:lpstr>
      <vt:lpstr>10.1.5  提供电子商务创业资金</vt:lpstr>
      <vt:lpstr>10.1.5  提供电子商务创业资金（续）</vt:lpstr>
      <vt:lpstr>10.1.5  提供电子商务创业资金（续）</vt:lpstr>
      <vt:lpstr>10.1.5  提供电子商务创业资金（续）</vt:lpstr>
      <vt:lpstr>10.1.6  比较效益和成本</vt:lpstr>
      <vt:lpstr>10.1.6  比较效益和成本（续）</vt:lpstr>
      <vt:lpstr>PowerPoint 演示文稿</vt:lpstr>
      <vt:lpstr>10.1.7  投资回报 (ROI)</vt:lpstr>
      <vt:lpstr>10.1.7  投资回报 (ROI)（续）</vt:lpstr>
      <vt:lpstr>10.1.7  投资回报 (ROI)（续）</vt:lpstr>
      <vt:lpstr>10.1.7  投资回报 (ROI)（续）</vt:lpstr>
      <vt:lpstr>10.2  电子商务网站开发战略</vt:lpstr>
      <vt:lpstr>10.2  电子商务网站开发战略（续）</vt:lpstr>
      <vt:lpstr>10.2.1  内部开发与外包</vt:lpstr>
      <vt:lpstr>10.2.1  内部开发与外包（续）</vt:lpstr>
      <vt:lpstr>10.2.1  内部开发与外包（续）</vt:lpstr>
      <vt:lpstr>10.2.1  内部开发与外包（续）</vt:lpstr>
      <vt:lpstr>10.2.1  内部开发与外包（续）</vt:lpstr>
      <vt:lpstr>10.2.1  内部开发与外包（续）</vt:lpstr>
      <vt:lpstr>10.2.1  内部开发与外包（续）</vt:lpstr>
      <vt:lpstr>10.2.1  内部开发与外包（续）</vt:lpstr>
      <vt:lpstr>10.2.1  内部开发与外包（续）</vt:lpstr>
      <vt:lpstr>10.2.1  内部开发与外包（续）</vt:lpstr>
      <vt:lpstr>10.2.2  实施部分外包的新方法</vt:lpstr>
      <vt:lpstr>10.2.2  实施部分外包的新方法（续）</vt:lpstr>
      <vt:lpstr>10.2.2  实施部分外包的新方法（续）</vt:lpstr>
      <vt:lpstr>10.2.2  实施部分外包的新方法（续）</vt:lpstr>
      <vt:lpstr>10.2.2  实施部分外包的新方法（续）</vt:lpstr>
      <vt:lpstr>PowerPoint 演示文稿</vt:lpstr>
      <vt:lpstr>10.3  管理电子商务的实施</vt:lpstr>
      <vt:lpstr>10.3.1  项目管理</vt:lpstr>
      <vt:lpstr>10.3.1  项目管理（续）</vt:lpstr>
      <vt:lpstr>10.3.1  项目管理（续）</vt:lpstr>
      <vt:lpstr>10.3.1  项目管理（续）</vt:lpstr>
      <vt:lpstr>10.3.2  项目组合管理</vt:lpstr>
      <vt:lpstr>10.3.2  项目组合管理（续）</vt:lpstr>
      <vt:lpstr>10.3.3  为电子商务配备人员</vt:lpstr>
      <vt:lpstr>10.3.3  为电子商务配备人员（续）</vt:lpstr>
      <vt:lpstr>10.3.3  为电子商务配备人员（续）</vt:lpstr>
      <vt:lpstr>10.3.3  为电子商务配备人员（续）</vt:lpstr>
      <vt:lpstr>10.3.3  为电子商务配备人员（续）</vt:lpstr>
      <vt:lpstr>10.3.3  为电子商务配备人员（续）</vt:lpstr>
      <vt:lpstr>10.3.3  为电子商务配备人员（续）</vt:lpstr>
      <vt:lpstr>10.3.3  为电子商务配备人员（续）</vt:lpstr>
      <vt:lpstr>10.3.4  实施后审计</vt:lpstr>
      <vt:lpstr>10.3.4  实施后审计（续）</vt:lpstr>
      <vt:lpstr>10.3.5  变革管理</vt:lpstr>
      <vt:lpstr>小结</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65</cp:revision>
  <cp:lastPrinted>1601-01-01T00:00:00Z</cp:lastPrinted>
  <dcterms:created xsi:type="dcterms:W3CDTF">1601-01-01T00:00:00Z</dcterms:created>
  <dcterms:modified xsi:type="dcterms:W3CDTF">2020-03-21T05:40:28Z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